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rmAutofit/>
          </a:bodyPr>
          <a:p>
            <a:r>
              <a:rPr b="0" lang="es-UY" sz="6000" spc="-1" strike="noStrike">
                <a:solidFill>
                  <a:srgbClr val="000000"/>
                </a:solidFill>
                <a:latin typeface="Arial"/>
              </a:rPr>
              <a:t>Pulse para editar el formato del </a:t>
            </a:r>
            <a:r>
              <a:rPr b="0" lang="es-UY" sz="6000" spc="-1" strike="noStrike">
                <a:solidFill>
                  <a:srgbClr val="000000"/>
                </a:solidFill>
                <a:latin typeface="Arial"/>
              </a:rPr>
              <a:t>texto de título</a:t>
            </a:r>
            <a:endParaRPr b="0" lang="es-UY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s-UY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s-UY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4D98CDD-6211-46D9-B2AA-C30CF3C5BE4E}" type="slidenum">
              <a:rPr b="0" lang="es-UY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es-UY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UY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UY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UY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UY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UY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UY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UY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84;p1" descr=""/>
          <p:cNvPicPr/>
          <p:nvPr/>
        </p:nvPicPr>
        <p:blipFill>
          <a:blip r:embed="rId1"/>
          <a:stretch/>
        </p:blipFill>
        <p:spPr>
          <a:xfrm>
            <a:off x="-14760" y="0"/>
            <a:ext cx="12196800" cy="686052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8720" y="2442600"/>
            <a:ext cx="11779200" cy="387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43000"/>
              </a:lnSpc>
            </a:pPr>
            <a:endParaRPr b="0" lang="es-UY" sz="1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EN RESPUESTA A LA PETICIÓN DE 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CONTRIBUCIONES DE LOS RELATORES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 </a:t>
            </a: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ESPECIALES DE LA ONU SOBRE LA VIVIENDA 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Y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283867"/>
                </a:solidFill>
                <a:latin typeface="Poppins"/>
                <a:ea typeface="Poppins"/>
              </a:rPr>
              <a:t>LA POBREZA EXTREMA: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LOS GOBIERNOS LOCALES Y REGIONALES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 </a:t>
            </a: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Y LA 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DESPENALIZACIÓN DEL SINHOGARISMO Y LA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 </a:t>
            </a:r>
            <a:r>
              <a:rPr b="1" lang="es-UY" sz="2800" spc="-1" strike="noStrike">
                <a:solidFill>
                  <a:srgbClr val="ffffff"/>
                </a:solidFill>
                <a:latin typeface="Poppins"/>
                <a:ea typeface="Poppins"/>
              </a:rPr>
              <a:t>POBREZA</a:t>
            </a:r>
            <a:endParaRPr b="0" lang="es-UY" sz="28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2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-892080" y="1680840"/>
            <a:ext cx="1436580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43000"/>
              </a:lnSpc>
            </a:pPr>
            <a:r>
              <a:rPr b="1" lang="es-UY" sz="4500" spc="-1" strike="noStrike">
                <a:solidFill>
                  <a:srgbClr val="283867"/>
                </a:solidFill>
                <a:latin typeface="Poppins"/>
                <a:ea typeface="Poppins"/>
              </a:rPr>
              <a:t>CIUDADES POR LA VIVIENDA ADECUADA:</a:t>
            </a:r>
            <a:endParaRPr b="0" lang="es-UY" sz="45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45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45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r>
              <a:rPr b="1" lang="es-UY" sz="4500" spc="-1" strike="noStrike">
                <a:solidFill>
                  <a:srgbClr val="283867"/>
                </a:solidFill>
                <a:latin typeface="Poppins"/>
                <a:ea typeface="Poppins"/>
              </a:rPr>
              <a:t>EJERCICIO DE </a:t>
            </a:r>
            <a:r>
              <a:rPr b="1" lang="es-UY" sz="4500" spc="-1" strike="noStrike">
                <a:solidFill>
                  <a:srgbClr val="ffffff"/>
                </a:solidFill>
                <a:latin typeface="Poppins"/>
                <a:ea typeface="Poppins"/>
              </a:rPr>
              <a:t>VISIÓN</a:t>
            </a:r>
            <a:r>
              <a:rPr b="1" lang="es-UY" sz="4500" spc="-1" strike="noStrike">
                <a:solidFill>
                  <a:srgbClr val="ffffff"/>
                </a:solidFill>
                <a:latin typeface="Poppins"/>
                <a:ea typeface="Poppins"/>
              </a:rPr>
              <a:t> </a:t>
            </a:r>
            <a:r>
              <a:rPr b="1" lang="es-UY" sz="4500" spc="-1" strike="noStrike">
                <a:solidFill>
                  <a:srgbClr val="283867"/>
                </a:solidFill>
                <a:latin typeface="Poppins"/>
                <a:ea typeface="Poppins"/>
              </a:rPr>
              <a:t>DE FUTURO</a:t>
            </a:r>
            <a:endParaRPr b="0" lang="es-UY" sz="4500" spc="-1" strike="noStrike">
              <a:latin typeface="Arial"/>
            </a:endParaRPr>
          </a:p>
          <a:p>
            <a:pPr algn="ctr">
              <a:lnSpc>
                <a:spcPct val="43000"/>
              </a:lnSpc>
            </a:pPr>
            <a:endParaRPr b="0" lang="es-UY" sz="4500" spc="-1" strike="noStrike">
              <a:latin typeface="Arial"/>
            </a:endParaRPr>
          </a:p>
        </p:txBody>
      </p:sp>
      <p:pic>
        <p:nvPicPr>
          <p:cNvPr id="44" name="Google Shape;87;p1" descr=""/>
          <p:cNvPicPr/>
          <p:nvPr/>
        </p:nvPicPr>
        <p:blipFill>
          <a:blip r:embed="rId2"/>
          <a:stretch/>
        </p:blipFill>
        <p:spPr>
          <a:xfrm>
            <a:off x="0" y="206280"/>
            <a:ext cx="12124080" cy="892440"/>
          </a:xfrm>
          <a:prstGeom prst="rect">
            <a:avLst/>
          </a:prstGeom>
          <a:ln>
            <a:noFill/>
          </a:ln>
        </p:spPr>
      </p:pic>
      <p:pic>
        <p:nvPicPr>
          <p:cNvPr id="45" name="Google Shape;88;p1" descr=""/>
          <p:cNvPicPr/>
          <p:nvPr/>
        </p:nvPicPr>
        <p:blipFill>
          <a:blip r:embed="rId3"/>
          <a:stretch/>
        </p:blipFill>
        <p:spPr>
          <a:xfrm>
            <a:off x="6224760" y="284400"/>
            <a:ext cx="3177720" cy="48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957600" y="805320"/>
            <a:ext cx="10016640" cy="9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UY" sz="2400" spc="-1" strike="noStrike">
                <a:solidFill>
                  <a:srgbClr val="283867"/>
                </a:solidFill>
                <a:latin typeface="Arial"/>
                <a:ea typeface="Arial"/>
              </a:rPr>
              <a:t>NOMBRE DE SU CIUDAD O REGIÓN: </a:t>
            </a:r>
            <a:endParaRPr b="0" lang="es-UY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24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469800" y="1569240"/>
            <a:ext cx="359640" cy="359640"/>
          </a:xfrm>
          <a:prstGeom prst="ellipse">
            <a:avLst/>
          </a:prstGeom>
          <a:solidFill>
            <a:srgbClr val="28386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Google Shape;95;p2" descr=""/>
          <p:cNvPicPr/>
          <p:nvPr/>
        </p:nvPicPr>
        <p:blipFill>
          <a:blip r:embed="rId1"/>
          <a:stretch/>
        </p:blipFill>
        <p:spPr>
          <a:xfrm>
            <a:off x="255960" y="594360"/>
            <a:ext cx="851400" cy="851400"/>
          </a:xfrm>
          <a:prstGeom prst="rect">
            <a:avLst/>
          </a:prstGeom>
          <a:ln>
            <a:noFill/>
          </a:ln>
        </p:spPr>
      </p:pic>
      <p:sp>
        <p:nvSpPr>
          <p:cNvPr id="49" name="CustomShape 3"/>
          <p:cNvSpPr/>
          <p:nvPr/>
        </p:nvSpPr>
        <p:spPr>
          <a:xfrm>
            <a:off x="957600" y="1467360"/>
            <a:ext cx="11234160" cy="9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UY" sz="2400" spc="-1" strike="noStrike">
                <a:solidFill>
                  <a:srgbClr val="283867"/>
                </a:solidFill>
                <a:latin typeface="Arial"/>
                <a:ea typeface="Arial"/>
              </a:rPr>
              <a:t>1) RESUMA EL ESTADO DEL SINHOGARISMO EN SU CIUDAD O REGIÓN</a:t>
            </a:r>
            <a:endParaRPr b="0" lang="es-UY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2400" spc="-1" strike="noStrike"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469800" y="2188800"/>
            <a:ext cx="983376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¿Qué número de personas se estima que viven en circunstancias de sinhogarismo en su ciudad/región?: ____________</a:t>
            </a:r>
            <a:endParaRPr b="0" lang="es-UY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2000" spc="-1" strike="noStrike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469800" y="2677680"/>
            <a:ext cx="11234160" cy="191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¿Existen leyes o regulaciones nacionales que prohíban</a:t>
            </a:r>
            <a:r>
              <a:rPr b="1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 el mendigar, comer, dormir, o realizar actividades de aseo personal en determinados o en todos los lugares públicos</a:t>
            </a: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?</a:t>
            </a:r>
            <a:br/>
            <a:r>
              <a:rPr b="0" i="1" lang="es-UY" sz="1400" spc="-1" strike="noStrike">
                <a:solidFill>
                  <a:srgbClr val="283867"/>
                </a:solidFill>
                <a:latin typeface="Arial"/>
                <a:ea typeface="Arial"/>
              </a:rPr>
              <a:t>Si sí, por favor, incluya la formulación de dichas leyes o regulaciones y especifique si se implementan o no </a:t>
            </a:r>
            <a:r>
              <a:rPr b="0" i="1" lang="es-UY" sz="1200" spc="-1" strike="noStrike">
                <a:solidFill>
                  <a:srgbClr val="283867"/>
                </a:solidFill>
                <a:latin typeface="Arial"/>
                <a:ea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0" lang="es-UY" sz="120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483480" y="4470120"/>
            <a:ext cx="11125440" cy="191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¿Existen leyes o regulaciones que </a:t>
            </a:r>
            <a:r>
              <a:rPr b="1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permitan la detención o encarcelamiento de personas que no consiguen pagar las multas impuestas por delitos menores?</a:t>
            </a:r>
            <a:br/>
            <a:r>
              <a:rPr b="0" i="1" lang="es-UY" sz="1400" spc="-1" strike="noStrike">
                <a:solidFill>
                  <a:srgbClr val="283867"/>
                </a:solidFill>
                <a:latin typeface="Arial"/>
                <a:ea typeface="Arial"/>
              </a:rPr>
              <a:t>Si sí, por favor, incluya la formulación de dichas leyes o regulaciones y especifique si se implementan o no </a:t>
            </a:r>
            <a:r>
              <a:rPr b="0" i="1" lang="es-UY" sz="1200" spc="-1" strike="noStrike">
                <a:solidFill>
                  <a:srgbClr val="283867"/>
                </a:solidFill>
                <a:latin typeface="Arial"/>
                <a:ea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0" lang="es-UY" sz="1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70080" y="875880"/>
            <a:ext cx="359640" cy="359640"/>
          </a:xfrm>
          <a:prstGeom prst="ellipse">
            <a:avLst/>
          </a:prstGeom>
          <a:solidFill>
            <a:srgbClr val="28386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2"/>
          <p:cNvSpPr/>
          <p:nvPr/>
        </p:nvSpPr>
        <p:spPr>
          <a:xfrm>
            <a:off x="832320" y="4414680"/>
            <a:ext cx="431460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613440" y="1428480"/>
            <a:ext cx="10964880" cy="23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¿Ha hecho, o planea hacer, </a:t>
            </a:r>
            <a:r>
              <a:rPr b="1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intentos de descriminalizar las actividades vitales que tienen que ver con vivir sin hogar? </a:t>
            </a: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Si sí, ¿puede explicar su experiencia?</a:t>
            </a:r>
            <a:br/>
            <a:r>
              <a:rPr b="0" i="1" lang="es-UY" sz="1400" spc="-1" strike="noStrike">
                <a:solidFill>
                  <a:srgbClr val="283867"/>
                </a:solidFill>
                <a:latin typeface="Arial"/>
                <a:ea typeface="Arial"/>
              </a:rPr>
              <a:t>E.g.: descriminalizar la venta ambulante, las actividades económicas informales, el trabajo sexual, mendigar, comer, dormir, o realizar actividades de aseo personal en espacios públicos. </a:t>
            </a:r>
            <a:r>
              <a:rPr b="0" i="1" lang="es-UY" sz="1200" spc="-1" strike="noStrike">
                <a:solidFill>
                  <a:srgbClr val="283867"/>
                </a:solidFill>
                <a:latin typeface="Arial"/>
                <a:ea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0" lang="es-UY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200" spc="-1" strike="noStrike"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991800" y="709200"/>
            <a:ext cx="10505880" cy="8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UY" sz="2400" spc="-1" strike="noStrike">
                <a:solidFill>
                  <a:srgbClr val="283867"/>
                </a:solidFill>
                <a:latin typeface="Arial"/>
                <a:ea typeface="Arial"/>
              </a:rPr>
              <a:t>2) ¿CUÁL ES SU ENFOQUE COMO GOBIERNO LOCAL/REGIONAL RESPECTO AL SINHOGARISMO?</a:t>
            </a:r>
            <a:endParaRPr b="0" lang="es-UY" sz="2400" spc="-1" strike="noStrike"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550080" y="3475800"/>
            <a:ext cx="10964880" cy="234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Ha hecho, o planea hacer, intentos de </a:t>
            </a:r>
            <a:r>
              <a:rPr b="1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facilitar la inclusión social de las personas que viven sin hogar</a:t>
            </a:r>
            <a:r>
              <a:rPr b="0" lang="es-UY" sz="2000" spc="-1" strike="noStrike">
                <a:solidFill>
                  <a:srgbClr val="283867"/>
                </a:solidFill>
                <a:latin typeface="Arial"/>
                <a:ea typeface="Arial"/>
              </a:rPr>
              <a:t>? Si sí, ¿puede explicar su experiencia? </a:t>
            </a:r>
            <a:br/>
            <a:r>
              <a:rPr b="0" i="1" lang="es-UY" sz="1400" spc="-1" strike="noStrike">
                <a:solidFill>
                  <a:srgbClr val="283867"/>
                </a:solidFill>
                <a:latin typeface="Arial"/>
                <a:ea typeface="Arial"/>
              </a:rPr>
              <a:t>E.g.: implementar medidas y servicios para evitar que las personas que viven sin hogar necesiten recurrir a mendigar, dormir, asearse, defecar o realizar otras actividades de aseo personal en espacios públicos porque carezcan de empleo, asistencia social, vivienda adecuada, duchas y sanitarios públicos. </a:t>
            </a:r>
            <a:br/>
            <a:r>
              <a:rPr b="0" i="1" lang="es-UY" sz="1200" spc="-1" strike="noStrike">
                <a:solidFill>
                  <a:srgbClr val="283867"/>
                </a:solidFill>
                <a:latin typeface="Arial"/>
                <a:ea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0" lang="es-UY" sz="1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50080" y="1909800"/>
            <a:ext cx="10964880" cy="152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s-UY" sz="1400" spc="-1" strike="noStrike">
                <a:solidFill>
                  <a:srgbClr val="283867"/>
                </a:solidFill>
                <a:latin typeface="Arial"/>
                <a:ea typeface="Arial"/>
              </a:rPr>
              <a:t>E.g.: related to key challenges faced as local/regional governments to address homelessness; key lessons learnt from the policies you have implemented, etc…</a:t>
            </a:r>
            <a:br/>
            <a:r>
              <a:rPr b="0" i="1" lang="es-UY" sz="1200" spc="-1" strike="noStrike">
                <a:solidFill>
                  <a:srgbClr val="283867"/>
                </a:solidFill>
                <a:latin typeface="Arial"/>
                <a:ea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0" lang="es-UY" sz="12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70080" y="875880"/>
            <a:ext cx="359640" cy="359640"/>
          </a:xfrm>
          <a:prstGeom prst="ellipse">
            <a:avLst/>
          </a:prstGeom>
          <a:solidFill>
            <a:srgbClr val="28386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3"/>
          <p:cNvSpPr/>
          <p:nvPr/>
        </p:nvSpPr>
        <p:spPr>
          <a:xfrm>
            <a:off x="991800" y="709200"/>
            <a:ext cx="10505880" cy="118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UY" sz="2400" spc="-1" strike="noStrike">
                <a:solidFill>
                  <a:srgbClr val="283867"/>
                </a:solidFill>
                <a:latin typeface="Arial"/>
                <a:ea typeface="Arial"/>
              </a:rPr>
              <a:t>3) ¿QUÉ MENSAJE CLAVE QUERRÍA TRANSMITIRLE A LA COMUNIDAD INTERNACIONAL SOBRE EL ROL DE LOS GOBIERNOS LOCALES Y REGIONALES EN RELACIÓN AL SINHOGARISMO? </a:t>
            </a:r>
            <a:endParaRPr b="0" lang="es-UY" sz="2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4711320" y="3280680"/>
            <a:ext cx="2768760" cy="5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UY" sz="3200" spc="-1" strike="noStrike">
                <a:solidFill>
                  <a:srgbClr val="283867"/>
                </a:solidFill>
                <a:latin typeface="Arial"/>
                <a:ea typeface="Arial"/>
              </a:rPr>
              <a:t>¡GRACIAS!</a:t>
            </a:r>
            <a:endParaRPr b="0" lang="es-UY" sz="3200" spc="-1" strike="noStrike">
              <a:latin typeface="Arial"/>
            </a:endParaRPr>
          </a:p>
        </p:txBody>
      </p:sp>
      <p:pic>
        <p:nvPicPr>
          <p:cNvPr id="62" name="Google Shape;121;p6" descr=""/>
          <p:cNvPicPr/>
          <p:nvPr/>
        </p:nvPicPr>
        <p:blipFill>
          <a:blip r:embed="rId1"/>
          <a:stretch/>
        </p:blipFill>
        <p:spPr>
          <a:xfrm>
            <a:off x="0" y="467640"/>
            <a:ext cx="12124080" cy="892440"/>
          </a:xfrm>
          <a:prstGeom prst="rect">
            <a:avLst/>
          </a:prstGeom>
          <a:ln>
            <a:noFill/>
          </a:ln>
        </p:spPr>
      </p:pic>
      <p:pic>
        <p:nvPicPr>
          <p:cNvPr id="63" name="Google Shape;122;p6" descr=""/>
          <p:cNvPicPr/>
          <p:nvPr/>
        </p:nvPicPr>
        <p:blipFill>
          <a:blip r:embed="rId2"/>
          <a:stretch/>
        </p:blipFill>
        <p:spPr>
          <a:xfrm>
            <a:off x="6224760" y="545400"/>
            <a:ext cx="3177720" cy="48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LibreOffice/6.0.7.3$Linux_X86_64 LibreOffice_project/00m0$Build-3</Application>
  <Words>420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2022-08-01T07:11:04Z</dcterms:created>
  <dc:creator>Microsoft Office User</dc:creator>
  <dc:description/>
  <dc:language>es-UY</dc:language>
  <cp:lastModifiedBy/>
  <dcterms:modified xsi:type="dcterms:W3CDTF">2023-09-11T14:35:49Z</dcterms:modified>
  <cp:revision>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