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comments/comment3.xml" ContentType="application/vnd.openxmlformats-officedocument.presentationml.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4.xml" ContentType="application/vnd.openxmlformats-officedocument.presentationml.comments+xml"/>
  <Override PartName="/ppt/comments/comment5.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0" r:id="rId2"/>
    <p:sldId id="323" r:id="rId3"/>
    <p:sldId id="301" r:id="rId4"/>
    <p:sldId id="315" r:id="rId5"/>
    <p:sldId id="316" r:id="rId6"/>
    <p:sldId id="305" r:id="rId7"/>
    <p:sldId id="324" r:id="rId8"/>
    <p:sldId id="317" r:id="rId9"/>
    <p:sldId id="318" r:id="rId10"/>
    <p:sldId id="304" r:id="rId11"/>
    <p:sldId id="327" r:id="rId12"/>
    <p:sldId id="325" r:id="rId13"/>
    <p:sldId id="328" r:id="rId14"/>
    <p:sldId id="319" r:id="rId15"/>
    <p:sldId id="303" r:id="rId16"/>
    <p:sldId id="320" r:id="rId17"/>
    <p:sldId id="311" r:id="rId18"/>
    <p:sldId id="268" r:id="rId19"/>
    <p:sldId id="329" r:id="rId20"/>
    <p:sldId id="306" r:id="rId21"/>
    <p:sldId id="330" r:id="rId22"/>
    <p:sldId id="322" r:id="rId2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e" initials="J" lastIdx="19" clrIdx="0">
    <p:extLst>
      <p:ext uri="{19B8F6BF-5375-455C-9EA6-DF929625EA0E}">
        <p15:presenceInfo xmlns:p15="http://schemas.microsoft.com/office/powerpoint/2012/main" userId="Ja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5C86"/>
    <a:srgbClr val="A49CE5"/>
    <a:srgbClr val="9F537C"/>
    <a:srgbClr val="00BCCD"/>
    <a:srgbClr val="735983"/>
    <a:srgbClr val="FDDA36"/>
    <a:srgbClr val="FEDB39"/>
    <a:srgbClr val="FFDB9D"/>
    <a:srgbClr val="00BBCF"/>
    <a:srgbClr val="F29F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9713" autoAdjust="0"/>
  </p:normalViewPr>
  <p:slideViewPr>
    <p:cSldViewPr snapToGrid="0">
      <p:cViewPr varScale="1">
        <p:scale>
          <a:sx n="33" d="100"/>
          <a:sy n="33" d="100"/>
        </p:scale>
        <p:origin x="99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D:\ARCHIVOS%20PERSONALES\TRABAJO\GMALP%20-%20DCPI\GAMLP%20-%20DCPI%202020\COVID19\cuadro%20resumen%20y%20registro\Actualizado\Cuadro%20resumen%20estadistico%20linea%20solidari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s-ES"/>
              <a:t>DEPARTAMENTO</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s-US"/>
        </a:p>
      </c:txPr>
    </c:title>
    <c:autoTitleDeleted val="0"/>
    <c:plotArea>
      <c:layout/>
      <c:barChart>
        <c:barDir val="col"/>
        <c:grouping val="clustered"/>
        <c:varyColors val="0"/>
        <c:ser>
          <c:idx val="0"/>
          <c:order val="0"/>
          <c:tx>
            <c:strRef>
              <c:f>Hoja2!$A$20</c:f>
              <c:strCache>
                <c:ptCount val="1"/>
                <c:pt idx="0">
                  <c:v>La Paz</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Hoja2!$B$20</c:f>
              <c:numCache>
                <c:formatCode>General</c:formatCode>
                <c:ptCount val="1"/>
                <c:pt idx="0">
                  <c:v>2048</c:v>
                </c:pt>
              </c:numCache>
            </c:numRef>
          </c:val>
          <c:extLst xmlns:c16r2="http://schemas.microsoft.com/office/drawing/2015/06/chart">
            <c:ext xmlns:c16="http://schemas.microsoft.com/office/drawing/2014/chart" uri="{C3380CC4-5D6E-409C-BE32-E72D297353CC}">
              <c16:uniqueId val="{00000000-C108-4F69-B485-38598847FE3B}"/>
            </c:ext>
          </c:extLst>
        </c:ser>
        <c:ser>
          <c:idx val="1"/>
          <c:order val="1"/>
          <c:tx>
            <c:strRef>
              <c:f>Hoja2!$A$21</c:f>
              <c:strCache>
                <c:ptCount val="1"/>
                <c:pt idx="0">
                  <c:v>El Alto</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Hoja2!$B$21</c:f>
              <c:numCache>
                <c:formatCode>General</c:formatCode>
                <c:ptCount val="1"/>
                <c:pt idx="0">
                  <c:v>195</c:v>
                </c:pt>
              </c:numCache>
            </c:numRef>
          </c:val>
          <c:extLst xmlns:c16r2="http://schemas.microsoft.com/office/drawing/2015/06/chart">
            <c:ext xmlns:c16="http://schemas.microsoft.com/office/drawing/2014/chart" uri="{C3380CC4-5D6E-409C-BE32-E72D297353CC}">
              <c16:uniqueId val="{00000001-C108-4F69-B485-38598847FE3B}"/>
            </c:ext>
          </c:extLst>
        </c:ser>
        <c:ser>
          <c:idx val="2"/>
          <c:order val="2"/>
          <c:tx>
            <c:strRef>
              <c:f>Hoja2!$A$22</c:f>
              <c:strCache>
                <c:ptCount val="1"/>
                <c:pt idx="0">
                  <c:v>Área Rural de La Paz</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Hoja2!$B$22</c:f>
              <c:numCache>
                <c:formatCode>General</c:formatCode>
                <c:ptCount val="1"/>
                <c:pt idx="0">
                  <c:v>16</c:v>
                </c:pt>
              </c:numCache>
            </c:numRef>
          </c:val>
          <c:extLst xmlns:c16r2="http://schemas.microsoft.com/office/drawing/2015/06/chart">
            <c:ext xmlns:c16="http://schemas.microsoft.com/office/drawing/2014/chart" uri="{C3380CC4-5D6E-409C-BE32-E72D297353CC}">
              <c16:uniqueId val="{00000002-C108-4F69-B485-38598847FE3B}"/>
            </c:ext>
          </c:extLst>
        </c:ser>
        <c:ser>
          <c:idx val="3"/>
          <c:order val="3"/>
          <c:tx>
            <c:strRef>
              <c:f>Hoja2!$A$23</c:f>
              <c:strCache>
                <c:ptCount val="1"/>
                <c:pt idx="0">
                  <c:v>Cochabamba</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Hoja2!$B$23</c:f>
              <c:numCache>
                <c:formatCode>General</c:formatCode>
                <c:ptCount val="1"/>
                <c:pt idx="0">
                  <c:v>88</c:v>
                </c:pt>
              </c:numCache>
            </c:numRef>
          </c:val>
          <c:extLst xmlns:c16r2="http://schemas.microsoft.com/office/drawing/2015/06/chart">
            <c:ext xmlns:c16="http://schemas.microsoft.com/office/drawing/2014/chart" uri="{C3380CC4-5D6E-409C-BE32-E72D297353CC}">
              <c16:uniqueId val="{00000003-C108-4F69-B485-38598847FE3B}"/>
            </c:ext>
          </c:extLst>
        </c:ser>
        <c:ser>
          <c:idx val="4"/>
          <c:order val="4"/>
          <c:tx>
            <c:strRef>
              <c:f>Hoja2!$A$24</c:f>
              <c:strCache>
                <c:ptCount val="1"/>
                <c:pt idx="0">
                  <c:v>Santa Cruz</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Hoja2!$B$24</c:f>
              <c:numCache>
                <c:formatCode>General</c:formatCode>
                <c:ptCount val="1"/>
                <c:pt idx="0">
                  <c:v>92</c:v>
                </c:pt>
              </c:numCache>
            </c:numRef>
          </c:val>
          <c:extLst xmlns:c16r2="http://schemas.microsoft.com/office/drawing/2015/06/chart">
            <c:ext xmlns:c16="http://schemas.microsoft.com/office/drawing/2014/chart" uri="{C3380CC4-5D6E-409C-BE32-E72D297353CC}">
              <c16:uniqueId val="{00000004-C108-4F69-B485-38598847FE3B}"/>
            </c:ext>
          </c:extLst>
        </c:ser>
        <c:ser>
          <c:idx val="5"/>
          <c:order val="5"/>
          <c:tx>
            <c:strRef>
              <c:f>Hoja2!$A$25</c:f>
              <c:strCache>
                <c:ptCount val="1"/>
                <c:pt idx="0">
                  <c:v>Pando</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Hoja2!$B$25</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5-C108-4F69-B485-38598847FE3B}"/>
            </c:ext>
          </c:extLst>
        </c:ser>
        <c:ser>
          <c:idx val="6"/>
          <c:order val="6"/>
          <c:tx>
            <c:strRef>
              <c:f>Hoja2!$A$26</c:f>
              <c:strCache>
                <c:ptCount val="1"/>
                <c:pt idx="0">
                  <c:v>Potosí</c:v>
                </c:pt>
              </c:strCache>
            </c:strRef>
          </c:tx>
          <c:spPr>
            <a:solidFill>
              <a:schemeClr val="accent1">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Hoja2!$B$26</c:f>
              <c:numCache>
                <c:formatCode>General</c:formatCode>
                <c:ptCount val="1"/>
                <c:pt idx="0">
                  <c:v>17</c:v>
                </c:pt>
              </c:numCache>
            </c:numRef>
          </c:val>
          <c:extLst xmlns:c16r2="http://schemas.microsoft.com/office/drawing/2015/06/chart">
            <c:ext xmlns:c16="http://schemas.microsoft.com/office/drawing/2014/chart" uri="{C3380CC4-5D6E-409C-BE32-E72D297353CC}">
              <c16:uniqueId val="{00000006-C108-4F69-B485-38598847FE3B}"/>
            </c:ext>
          </c:extLst>
        </c:ser>
        <c:ser>
          <c:idx val="7"/>
          <c:order val="7"/>
          <c:tx>
            <c:strRef>
              <c:f>Hoja2!$A$27</c:f>
              <c:strCache>
                <c:ptCount val="1"/>
                <c:pt idx="0">
                  <c:v>Sucre</c:v>
                </c:pt>
              </c:strCache>
            </c:strRef>
          </c:tx>
          <c:spPr>
            <a:solidFill>
              <a:schemeClr val="accent2">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Hoja2!$B$27</c:f>
              <c:numCache>
                <c:formatCode>General</c:formatCode>
                <c:ptCount val="1"/>
                <c:pt idx="0">
                  <c:v>18</c:v>
                </c:pt>
              </c:numCache>
            </c:numRef>
          </c:val>
          <c:extLst xmlns:c16r2="http://schemas.microsoft.com/office/drawing/2015/06/chart">
            <c:ext xmlns:c16="http://schemas.microsoft.com/office/drawing/2014/chart" uri="{C3380CC4-5D6E-409C-BE32-E72D297353CC}">
              <c16:uniqueId val="{00000007-C108-4F69-B485-38598847FE3B}"/>
            </c:ext>
          </c:extLst>
        </c:ser>
        <c:ser>
          <c:idx val="8"/>
          <c:order val="8"/>
          <c:tx>
            <c:strRef>
              <c:f>Hoja2!$A$28</c:f>
              <c:strCache>
                <c:ptCount val="1"/>
                <c:pt idx="0">
                  <c:v>Oruro</c:v>
                </c:pt>
              </c:strCache>
            </c:strRef>
          </c:tx>
          <c:spPr>
            <a:solidFill>
              <a:schemeClr val="accent3">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Hoja2!$B$28</c:f>
              <c:numCache>
                <c:formatCode>General</c:formatCode>
                <c:ptCount val="1"/>
                <c:pt idx="0">
                  <c:v>19</c:v>
                </c:pt>
              </c:numCache>
            </c:numRef>
          </c:val>
          <c:extLst xmlns:c16r2="http://schemas.microsoft.com/office/drawing/2015/06/chart">
            <c:ext xmlns:c16="http://schemas.microsoft.com/office/drawing/2014/chart" uri="{C3380CC4-5D6E-409C-BE32-E72D297353CC}">
              <c16:uniqueId val="{00000008-C108-4F69-B485-38598847FE3B}"/>
            </c:ext>
          </c:extLst>
        </c:ser>
        <c:ser>
          <c:idx val="9"/>
          <c:order val="9"/>
          <c:tx>
            <c:strRef>
              <c:f>Hoja2!$A$29</c:f>
              <c:strCache>
                <c:ptCount val="1"/>
                <c:pt idx="0">
                  <c:v>Tarija</c:v>
                </c:pt>
              </c:strCache>
            </c:strRef>
          </c:tx>
          <c:spPr>
            <a:solidFill>
              <a:schemeClr val="accent4">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Hoja2!$B$29</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9-C108-4F69-B485-38598847FE3B}"/>
            </c:ext>
          </c:extLst>
        </c:ser>
        <c:dLbls>
          <c:dLblPos val="outEnd"/>
          <c:showLegendKey val="0"/>
          <c:showVal val="1"/>
          <c:showCatName val="0"/>
          <c:showSerName val="0"/>
          <c:showPercent val="0"/>
          <c:showBubbleSize val="0"/>
        </c:dLbls>
        <c:gapWidth val="444"/>
        <c:overlap val="-90"/>
        <c:axId val="251497536"/>
        <c:axId val="193086128"/>
      </c:barChart>
      <c:catAx>
        <c:axId val="2514975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s-US"/>
          </a:p>
        </c:txPr>
        <c:crossAx val="193086128"/>
        <c:crosses val="autoZero"/>
        <c:auto val="1"/>
        <c:lblAlgn val="ctr"/>
        <c:lblOffset val="100"/>
        <c:noMultiLvlLbl val="0"/>
      </c:catAx>
      <c:valAx>
        <c:axId val="193086128"/>
        <c:scaling>
          <c:orientation val="minMax"/>
        </c:scaling>
        <c:delete val="1"/>
        <c:axPos val="l"/>
        <c:numFmt formatCode="General" sourceLinked="1"/>
        <c:majorTickMark val="none"/>
        <c:minorTickMark val="none"/>
        <c:tickLblPos val="nextTo"/>
        <c:crossAx val="25149753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US"/>
        </a:p>
      </c:txPr>
    </c:legend>
    <c:plotVisOnly val="1"/>
    <c:dispBlanksAs val="gap"/>
    <c:showDLblsOverMax val="0"/>
  </c:chart>
  <c:spPr>
    <a:noFill/>
    <a:ln>
      <a:noFill/>
    </a:ln>
    <a:effectLst/>
  </c:spPr>
  <c:txPr>
    <a:bodyPr/>
    <a:lstStyle/>
    <a:p>
      <a:pPr>
        <a:defRPr/>
      </a:pPr>
      <a:endParaRPr lang="es-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08-08T21:01:23.589" idx="12">
    <p:pos x="7348" y="945"/>
    <p:text>La ONU (Organización de Naciones Unidas)  realizó un llamamiento a que se adopten medidas para hacer frente a la violencia contra mujeres y niñas/os ocurrida debido a los confinamientos decretados por los Gobiernos durante la pandemia del COVID-19. Es una temática que no se puede dejar de lado, teniendo en cuenta los índices de violencia y feminicidios en nuestro país, que atentan hacia la salud pública, teniendo en cuenta la declaración como El año en contra del feminicidio e infanticidio, decretado por el gobierno central.</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8-06T22:25:31.782" idx="3">
    <p:pos x="10" y="10"/>
    <p:text>La violencia es un fenómeno que preocupa a las sociedades, las víctimas de las distintas formas y ámbitos en las que
ésta se manifiesta son de tal magnitud y severidad, que los costos para los estados a nivel macro y para las personas en
su experiencia más cercana, dejan daños a corto y largo plazo; todo tipo de violencia es reprobable, sin embargo, la
violencia contra las mujeres, por sus implicaciones, requiere un trabajo conjunto en 
prevención, atención, sanción y erradicación.</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8-08T21:14:32.029" idx="15">
    <p:pos x="10" y="10"/>
    <p:text>Para esto un equipo de profesionales terapeutas de la Dirección de Políticas de Igualdad capacitó a terapeutas del colegio de psicólogos de La Paz en el protocolo creado para las llamadas y para que se tenga el correspondiente enfoque de género, además de reconocer posibles riesgos que pueda correr la persona que realiza la llamada. 
Según el protocolo creado, las llamadas en las que se percibiría algún tipo de riesgo para la integridad de la mujer se derivan inmediatamente a la Secretaría de Desarrollo Social que cuenta con una línea para la atención y rescate de mujeres víctimas de violencia.</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8-06T23:30:50.855" idx="10">
    <p:pos x="6833" y="1717"/>
    <p:text>SOLICITAR</p:text>
    <p:extLst>
      <p:ext uri="{C676402C-5697-4E1C-873F-D02D1690AC5C}">
        <p15:threadingInfo xmlns:p15="http://schemas.microsoft.com/office/powerpoint/2012/main" timeZoneBias="240"/>
      </p:ext>
    </p:extLst>
  </p:cm>
  <p:cm authorId="1" dt="2020-08-08T21:27:12.853" idx="16">
    <p:pos x="6833" y="1853"/>
    <p:text>ACTUALIZAR</p:text>
    <p:extLst>
      <p:ext uri="{C676402C-5697-4E1C-873F-D02D1690AC5C}">
        <p15:threadingInfo xmlns:p15="http://schemas.microsoft.com/office/powerpoint/2012/main" timeZoneBias="240">
          <p15:parentCm authorId="1" idx="10"/>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8-08T21:49:57.159" idx="19">
    <p:pos x="6313" y="1107"/>
    <p:text>se puede hablar de la herramienta ALERTOMETRO</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B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AEAD3C-BA98-423C-AF7A-1207B9968DB3}" type="datetimeFigureOut">
              <a:rPr lang="es-BO" smtClean="0"/>
              <a:t>16/08/2020</a:t>
            </a:fld>
            <a:endParaRPr lang="es-B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B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B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A17CE-929D-45BC-8DBD-802D4425E045}" type="slidenum">
              <a:rPr lang="es-BO" smtClean="0"/>
              <a:t>‹Nº›</a:t>
            </a:fld>
            <a:endParaRPr lang="es-BO"/>
          </a:p>
        </p:txBody>
      </p:sp>
    </p:spTree>
    <p:extLst>
      <p:ext uri="{BB962C8B-B14F-4D97-AF65-F5344CB8AC3E}">
        <p14:creationId xmlns:p14="http://schemas.microsoft.com/office/powerpoint/2010/main" val="3678340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5"/>
          </p:nvPr>
        </p:nvSpPr>
        <p:spPr/>
        <p:txBody>
          <a:bodyPr/>
          <a:lstStyle/>
          <a:p>
            <a:fld id="{F64A17CE-929D-45BC-8DBD-802D4425E045}" type="slidenum">
              <a:rPr lang="es-BO" smtClean="0"/>
              <a:t>3</a:t>
            </a:fld>
            <a:endParaRPr lang="es-BO"/>
          </a:p>
        </p:txBody>
      </p:sp>
    </p:spTree>
    <p:extLst>
      <p:ext uri="{BB962C8B-B14F-4D97-AF65-F5344CB8AC3E}">
        <p14:creationId xmlns:p14="http://schemas.microsoft.com/office/powerpoint/2010/main" val="524958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5"/>
          </p:nvPr>
        </p:nvSpPr>
        <p:spPr/>
        <p:txBody>
          <a:bodyPr/>
          <a:lstStyle/>
          <a:p>
            <a:fld id="{F64A17CE-929D-45BC-8DBD-802D4425E045}" type="slidenum">
              <a:rPr lang="es-BO" smtClean="0"/>
              <a:t>4</a:t>
            </a:fld>
            <a:endParaRPr lang="es-BO"/>
          </a:p>
        </p:txBody>
      </p:sp>
    </p:spTree>
    <p:extLst>
      <p:ext uri="{BB962C8B-B14F-4D97-AF65-F5344CB8AC3E}">
        <p14:creationId xmlns:p14="http://schemas.microsoft.com/office/powerpoint/2010/main" val="3691541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5"/>
          </p:nvPr>
        </p:nvSpPr>
        <p:spPr/>
        <p:txBody>
          <a:bodyPr/>
          <a:lstStyle/>
          <a:p>
            <a:fld id="{F64A17CE-929D-45BC-8DBD-802D4425E045}" type="slidenum">
              <a:rPr lang="es-BO" smtClean="0"/>
              <a:t>5</a:t>
            </a:fld>
            <a:endParaRPr lang="es-BO"/>
          </a:p>
        </p:txBody>
      </p:sp>
    </p:spTree>
    <p:extLst>
      <p:ext uri="{BB962C8B-B14F-4D97-AF65-F5344CB8AC3E}">
        <p14:creationId xmlns:p14="http://schemas.microsoft.com/office/powerpoint/2010/main" val="4209800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5"/>
          </p:nvPr>
        </p:nvSpPr>
        <p:spPr/>
        <p:txBody>
          <a:bodyPr/>
          <a:lstStyle/>
          <a:p>
            <a:fld id="{F64A17CE-929D-45BC-8DBD-802D4425E045}" type="slidenum">
              <a:rPr lang="es-BO" smtClean="0"/>
              <a:t>6</a:t>
            </a:fld>
            <a:endParaRPr lang="es-BO"/>
          </a:p>
        </p:txBody>
      </p:sp>
    </p:spTree>
    <p:extLst>
      <p:ext uri="{BB962C8B-B14F-4D97-AF65-F5344CB8AC3E}">
        <p14:creationId xmlns:p14="http://schemas.microsoft.com/office/powerpoint/2010/main" val="548660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5"/>
          </p:nvPr>
        </p:nvSpPr>
        <p:spPr/>
        <p:txBody>
          <a:bodyPr/>
          <a:lstStyle/>
          <a:p>
            <a:fld id="{F64A17CE-929D-45BC-8DBD-802D4425E045}" type="slidenum">
              <a:rPr lang="es-BO" smtClean="0"/>
              <a:t>8</a:t>
            </a:fld>
            <a:endParaRPr lang="es-BO"/>
          </a:p>
        </p:txBody>
      </p:sp>
    </p:spTree>
    <p:extLst>
      <p:ext uri="{BB962C8B-B14F-4D97-AF65-F5344CB8AC3E}">
        <p14:creationId xmlns:p14="http://schemas.microsoft.com/office/powerpoint/2010/main" val="2599232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5"/>
          </p:nvPr>
        </p:nvSpPr>
        <p:spPr/>
        <p:txBody>
          <a:bodyPr/>
          <a:lstStyle/>
          <a:p>
            <a:fld id="{F64A17CE-929D-45BC-8DBD-802D4425E045}" type="slidenum">
              <a:rPr lang="es-BO" smtClean="0"/>
              <a:t>10</a:t>
            </a:fld>
            <a:endParaRPr lang="es-BO"/>
          </a:p>
        </p:txBody>
      </p:sp>
    </p:spTree>
    <p:extLst>
      <p:ext uri="{BB962C8B-B14F-4D97-AF65-F5344CB8AC3E}">
        <p14:creationId xmlns:p14="http://schemas.microsoft.com/office/powerpoint/2010/main" val="3814576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5"/>
          </p:nvPr>
        </p:nvSpPr>
        <p:spPr/>
        <p:txBody>
          <a:bodyPr/>
          <a:lstStyle/>
          <a:p>
            <a:fld id="{F64A17CE-929D-45BC-8DBD-802D4425E045}" type="slidenum">
              <a:rPr lang="es-BO" smtClean="0"/>
              <a:t>15</a:t>
            </a:fld>
            <a:endParaRPr lang="es-BO"/>
          </a:p>
        </p:txBody>
      </p:sp>
    </p:spTree>
    <p:extLst>
      <p:ext uri="{BB962C8B-B14F-4D97-AF65-F5344CB8AC3E}">
        <p14:creationId xmlns:p14="http://schemas.microsoft.com/office/powerpoint/2010/main" val="3069325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504B3EBD-2405-4FD2-B8DD-4804CE8FCA23}" type="datetimeFigureOut">
              <a:rPr lang="es-ES" smtClean="0"/>
              <a:t>16/08/2020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1F63D7B-C02B-44D3-92E9-E0C380731B85}" type="slidenum">
              <a:rPr lang="es-ES" smtClean="0"/>
              <a:t>‹Nº›</a:t>
            </a:fld>
            <a:endParaRPr lang="es-ES"/>
          </a:p>
        </p:txBody>
      </p:sp>
    </p:spTree>
    <p:extLst>
      <p:ext uri="{BB962C8B-B14F-4D97-AF65-F5344CB8AC3E}">
        <p14:creationId xmlns:p14="http://schemas.microsoft.com/office/powerpoint/2010/main" val="2786506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504B3EBD-2405-4FD2-B8DD-4804CE8FCA23}" type="datetimeFigureOut">
              <a:rPr lang="es-ES" smtClean="0"/>
              <a:t>16/08/2020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1F63D7B-C02B-44D3-92E9-E0C380731B85}" type="slidenum">
              <a:rPr lang="es-ES" smtClean="0"/>
              <a:t>‹Nº›</a:t>
            </a:fld>
            <a:endParaRPr lang="es-ES"/>
          </a:p>
        </p:txBody>
      </p:sp>
    </p:spTree>
    <p:extLst>
      <p:ext uri="{BB962C8B-B14F-4D97-AF65-F5344CB8AC3E}">
        <p14:creationId xmlns:p14="http://schemas.microsoft.com/office/powerpoint/2010/main" val="679557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504B3EBD-2405-4FD2-B8DD-4804CE8FCA23}" type="datetimeFigureOut">
              <a:rPr lang="es-ES" smtClean="0"/>
              <a:t>16/08/2020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1F63D7B-C02B-44D3-92E9-E0C380731B85}" type="slidenum">
              <a:rPr lang="es-ES" smtClean="0"/>
              <a:t>‹Nº›</a:t>
            </a:fld>
            <a:endParaRPr lang="es-ES"/>
          </a:p>
        </p:txBody>
      </p:sp>
    </p:spTree>
    <p:extLst>
      <p:ext uri="{BB962C8B-B14F-4D97-AF65-F5344CB8AC3E}">
        <p14:creationId xmlns:p14="http://schemas.microsoft.com/office/powerpoint/2010/main" val="3616708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504B3EBD-2405-4FD2-B8DD-4804CE8FCA23}" type="datetimeFigureOut">
              <a:rPr lang="es-ES" smtClean="0"/>
              <a:t>16/08/2020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1F63D7B-C02B-44D3-92E9-E0C380731B85}" type="slidenum">
              <a:rPr lang="es-ES" smtClean="0"/>
              <a:t>‹Nº›</a:t>
            </a:fld>
            <a:endParaRPr lang="es-ES"/>
          </a:p>
        </p:txBody>
      </p:sp>
    </p:spTree>
    <p:extLst>
      <p:ext uri="{BB962C8B-B14F-4D97-AF65-F5344CB8AC3E}">
        <p14:creationId xmlns:p14="http://schemas.microsoft.com/office/powerpoint/2010/main" val="1258515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504B3EBD-2405-4FD2-B8DD-4804CE8FCA23}" type="datetimeFigureOut">
              <a:rPr lang="es-ES" smtClean="0"/>
              <a:t>16/08/2020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1F63D7B-C02B-44D3-92E9-E0C380731B85}" type="slidenum">
              <a:rPr lang="es-ES" smtClean="0"/>
              <a:t>‹Nº›</a:t>
            </a:fld>
            <a:endParaRPr lang="es-ES"/>
          </a:p>
        </p:txBody>
      </p:sp>
    </p:spTree>
    <p:extLst>
      <p:ext uri="{BB962C8B-B14F-4D97-AF65-F5344CB8AC3E}">
        <p14:creationId xmlns:p14="http://schemas.microsoft.com/office/powerpoint/2010/main" val="771038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504B3EBD-2405-4FD2-B8DD-4804CE8FCA23}" type="datetimeFigureOut">
              <a:rPr lang="es-ES" smtClean="0"/>
              <a:t>16/08/2020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1F63D7B-C02B-44D3-92E9-E0C380731B85}" type="slidenum">
              <a:rPr lang="es-ES" smtClean="0"/>
              <a:t>‹Nº›</a:t>
            </a:fld>
            <a:endParaRPr lang="es-ES"/>
          </a:p>
        </p:txBody>
      </p:sp>
    </p:spTree>
    <p:extLst>
      <p:ext uri="{BB962C8B-B14F-4D97-AF65-F5344CB8AC3E}">
        <p14:creationId xmlns:p14="http://schemas.microsoft.com/office/powerpoint/2010/main" val="3534305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504B3EBD-2405-4FD2-B8DD-4804CE8FCA23}" type="datetimeFigureOut">
              <a:rPr lang="es-ES" smtClean="0"/>
              <a:t>16/08/2020</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D1F63D7B-C02B-44D3-92E9-E0C380731B85}" type="slidenum">
              <a:rPr lang="es-ES" smtClean="0"/>
              <a:t>‹Nº›</a:t>
            </a:fld>
            <a:endParaRPr lang="es-ES"/>
          </a:p>
        </p:txBody>
      </p:sp>
    </p:spTree>
    <p:extLst>
      <p:ext uri="{BB962C8B-B14F-4D97-AF65-F5344CB8AC3E}">
        <p14:creationId xmlns:p14="http://schemas.microsoft.com/office/powerpoint/2010/main" val="1910927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504B3EBD-2405-4FD2-B8DD-4804CE8FCA23}" type="datetimeFigureOut">
              <a:rPr lang="es-ES" smtClean="0"/>
              <a:t>16/08/2020</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D1F63D7B-C02B-44D3-92E9-E0C380731B85}" type="slidenum">
              <a:rPr lang="es-ES" smtClean="0"/>
              <a:t>‹Nº›</a:t>
            </a:fld>
            <a:endParaRPr lang="es-ES"/>
          </a:p>
        </p:txBody>
      </p:sp>
    </p:spTree>
    <p:extLst>
      <p:ext uri="{BB962C8B-B14F-4D97-AF65-F5344CB8AC3E}">
        <p14:creationId xmlns:p14="http://schemas.microsoft.com/office/powerpoint/2010/main" val="3981882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04B3EBD-2405-4FD2-B8DD-4804CE8FCA23}" type="datetimeFigureOut">
              <a:rPr lang="es-ES" smtClean="0"/>
              <a:t>16/08/2020</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D1F63D7B-C02B-44D3-92E9-E0C380731B85}" type="slidenum">
              <a:rPr lang="es-ES" smtClean="0"/>
              <a:t>‹Nº›</a:t>
            </a:fld>
            <a:endParaRPr lang="es-ES"/>
          </a:p>
        </p:txBody>
      </p:sp>
    </p:spTree>
    <p:extLst>
      <p:ext uri="{BB962C8B-B14F-4D97-AF65-F5344CB8AC3E}">
        <p14:creationId xmlns:p14="http://schemas.microsoft.com/office/powerpoint/2010/main" val="71640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504B3EBD-2405-4FD2-B8DD-4804CE8FCA23}" type="datetimeFigureOut">
              <a:rPr lang="es-ES" smtClean="0"/>
              <a:t>16/08/2020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1F63D7B-C02B-44D3-92E9-E0C380731B85}" type="slidenum">
              <a:rPr lang="es-ES" smtClean="0"/>
              <a:t>‹Nº›</a:t>
            </a:fld>
            <a:endParaRPr lang="es-ES"/>
          </a:p>
        </p:txBody>
      </p:sp>
    </p:spTree>
    <p:extLst>
      <p:ext uri="{BB962C8B-B14F-4D97-AF65-F5344CB8AC3E}">
        <p14:creationId xmlns:p14="http://schemas.microsoft.com/office/powerpoint/2010/main" val="726976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504B3EBD-2405-4FD2-B8DD-4804CE8FCA23}" type="datetimeFigureOut">
              <a:rPr lang="es-ES" smtClean="0"/>
              <a:t>16/08/2020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1F63D7B-C02B-44D3-92E9-E0C380731B85}" type="slidenum">
              <a:rPr lang="es-ES" smtClean="0"/>
              <a:t>‹Nº›</a:t>
            </a:fld>
            <a:endParaRPr lang="es-ES"/>
          </a:p>
        </p:txBody>
      </p:sp>
    </p:spTree>
    <p:extLst>
      <p:ext uri="{BB962C8B-B14F-4D97-AF65-F5344CB8AC3E}">
        <p14:creationId xmlns:p14="http://schemas.microsoft.com/office/powerpoint/2010/main" val="2834871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B3EBD-2405-4FD2-B8DD-4804CE8FCA23}" type="datetimeFigureOut">
              <a:rPr lang="es-ES" smtClean="0"/>
              <a:t>16/08/2020</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F63D7B-C02B-44D3-92E9-E0C380731B85}" type="slidenum">
              <a:rPr lang="es-ES" smtClean="0"/>
              <a:t>‹Nº›</a:t>
            </a:fld>
            <a:endParaRPr lang="es-ES"/>
          </a:p>
        </p:txBody>
      </p:sp>
    </p:spTree>
    <p:extLst>
      <p:ext uri="{BB962C8B-B14F-4D97-AF65-F5344CB8AC3E}">
        <p14:creationId xmlns:p14="http://schemas.microsoft.com/office/powerpoint/2010/main" val="3075913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comments" Target="../comments/comment4.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12260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3C17438-6F5D-46E6-867B-8C7DCA586E34}"/>
              </a:ext>
            </a:extLst>
          </p:cNvPr>
          <p:cNvSpPr>
            <a:spLocks noGrp="1"/>
          </p:cNvSpPr>
          <p:nvPr>
            <p:ph type="title"/>
          </p:nvPr>
        </p:nvSpPr>
        <p:spPr>
          <a:xfrm>
            <a:off x="5446643" y="172278"/>
            <a:ext cx="6508063" cy="1210808"/>
          </a:xfrm>
        </p:spPr>
        <p:txBody>
          <a:bodyPr>
            <a:normAutofit fontScale="90000"/>
          </a:bodyPr>
          <a:lstStyle/>
          <a:p>
            <a:pPr algn="ctr"/>
            <a:r>
              <a:rPr lang="es-MX" dirty="0">
                <a:solidFill>
                  <a:srgbClr val="A49CE5"/>
                </a:solidFill>
                <a:latin typeface="Eras Bold ITC" panose="020B0907030504020204" pitchFamily="34" charset="0"/>
              </a:rPr>
              <a:t>    Enfoque sistémico en contra de la violencia</a:t>
            </a:r>
            <a:endParaRPr lang="es-BO" dirty="0">
              <a:solidFill>
                <a:srgbClr val="A49CE5"/>
              </a:solidFill>
              <a:latin typeface="Eras Bold ITC" panose="020B0907030504020204" pitchFamily="34" charset="0"/>
            </a:endParaRPr>
          </a:p>
        </p:txBody>
      </p:sp>
      <p:pic>
        <p:nvPicPr>
          <p:cNvPr id="4" name="Imagen 3">
            <a:extLst>
              <a:ext uri="{FF2B5EF4-FFF2-40B4-BE49-F238E27FC236}">
                <a16:creationId xmlns:a16="http://schemas.microsoft.com/office/drawing/2014/main" xmlns="" id="{39DF211A-E729-4FC2-9053-D6FFC6BAA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564" y="1383086"/>
            <a:ext cx="8474934" cy="5419184"/>
          </a:xfrm>
          <a:prstGeom prst="rect">
            <a:avLst/>
          </a:prstGeom>
        </p:spPr>
      </p:pic>
    </p:spTree>
    <p:extLst>
      <p:ext uri="{BB962C8B-B14F-4D97-AF65-F5344CB8AC3E}">
        <p14:creationId xmlns:p14="http://schemas.microsoft.com/office/powerpoint/2010/main" val="662952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FC3928E5-810A-4089-94E2-ED0FF8B238FF}"/>
              </a:ext>
            </a:extLst>
          </p:cNvPr>
          <p:cNvSpPr>
            <a:spLocks noGrp="1"/>
          </p:cNvSpPr>
          <p:nvPr>
            <p:ph type="title"/>
          </p:nvPr>
        </p:nvSpPr>
        <p:spPr>
          <a:xfrm>
            <a:off x="4797287" y="172278"/>
            <a:ext cx="7157419" cy="1210808"/>
          </a:xfrm>
        </p:spPr>
        <p:txBody>
          <a:bodyPr>
            <a:normAutofit fontScale="90000"/>
          </a:bodyPr>
          <a:lstStyle/>
          <a:p>
            <a:pPr algn="ctr"/>
            <a:r>
              <a:rPr lang="es-MX" dirty="0">
                <a:solidFill>
                  <a:srgbClr val="A49CE5"/>
                </a:solidFill>
                <a:latin typeface="Eras Bold ITC" panose="020B0907030504020204" pitchFamily="34" charset="0"/>
              </a:rPr>
              <a:t>    Y nos volvimos activar…</a:t>
            </a:r>
            <a:endParaRPr lang="es-BO" dirty="0">
              <a:solidFill>
                <a:srgbClr val="A49CE5"/>
              </a:solidFill>
              <a:latin typeface="Eras Bold ITC" panose="020B0907030504020204" pitchFamily="34" charset="0"/>
            </a:endParaRPr>
          </a:p>
        </p:txBody>
      </p:sp>
      <p:pic>
        <p:nvPicPr>
          <p:cNvPr id="8" name="Imagen 7">
            <a:extLst>
              <a:ext uri="{FF2B5EF4-FFF2-40B4-BE49-F238E27FC236}">
                <a16:creationId xmlns:a16="http://schemas.microsoft.com/office/drawing/2014/main" xmlns="" id="{871D1FBD-BB57-4BA1-8420-C4A4497E8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3930" y="1530626"/>
            <a:ext cx="6467061" cy="4850296"/>
          </a:xfrm>
          <a:prstGeom prst="rect">
            <a:avLst/>
          </a:prstGeom>
        </p:spPr>
      </p:pic>
    </p:spTree>
    <p:extLst>
      <p:ext uri="{BB962C8B-B14F-4D97-AF65-F5344CB8AC3E}">
        <p14:creationId xmlns:p14="http://schemas.microsoft.com/office/powerpoint/2010/main" val="3427875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5">
            <a:extLst>
              <a:ext uri="{FF2B5EF4-FFF2-40B4-BE49-F238E27FC236}">
                <a16:creationId xmlns:a16="http://schemas.microsoft.com/office/drawing/2014/main" xmlns="" id="{5CD621A7-DEE2-4C1C-B2FA-6204F5B0ED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233" y="2054086"/>
            <a:ext cx="4134678" cy="5138139"/>
          </a:xfrm>
        </p:spPr>
      </p:pic>
      <p:sp>
        <p:nvSpPr>
          <p:cNvPr id="8" name="CuadroTexto 7">
            <a:extLst>
              <a:ext uri="{FF2B5EF4-FFF2-40B4-BE49-F238E27FC236}">
                <a16:creationId xmlns:a16="http://schemas.microsoft.com/office/drawing/2014/main" xmlns="" id="{23A78DEC-0221-4D7A-8DE1-5C0AFCBE36A2}"/>
              </a:ext>
            </a:extLst>
          </p:cNvPr>
          <p:cNvSpPr txBox="1"/>
          <p:nvPr/>
        </p:nvSpPr>
        <p:spPr>
          <a:xfrm>
            <a:off x="5362359" y="147601"/>
            <a:ext cx="6382511" cy="7786747"/>
          </a:xfrm>
          <a:prstGeom prst="rect">
            <a:avLst/>
          </a:prstGeom>
          <a:noFill/>
        </p:spPr>
        <p:txBody>
          <a:bodyPr wrap="square" rtlCol="0">
            <a:spAutoFit/>
          </a:bodyPr>
          <a:lstStyle/>
          <a:p>
            <a:r>
              <a:rPr lang="es-BO" sz="2800" dirty="0">
                <a:solidFill>
                  <a:srgbClr val="0070C0"/>
                </a:solidFill>
                <a:latin typeface="Arial" panose="020B0604020202020204" pitchFamily="34" charset="0"/>
                <a:cs typeface="Arial" panose="020B0604020202020204" pitchFamily="34" charset="0"/>
              </a:rPr>
              <a:t> </a:t>
            </a:r>
          </a:p>
          <a:p>
            <a:pPr marL="457200" indent="-457200" algn="just">
              <a:buFont typeface="Arial" panose="020B0604020202020204" pitchFamily="34" charset="0"/>
              <a:buChar char="•"/>
            </a:pPr>
            <a:r>
              <a:rPr lang="es-BO" sz="2800" b="1" dirty="0">
                <a:solidFill>
                  <a:srgbClr val="9B5C86"/>
                </a:solidFill>
                <a:latin typeface="Arial" panose="020B0604020202020204" pitchFamily="34" charset="0"/>
                <a:cs typeface="Arial" panose="020B0604020202020204" pitchFamily="34" charset="0"/>
              </a:rPr>
              <a:t>Línea 1: </a:t>
            </a:r>
            <a:r>
              <a:rPr lang="es-BO" sz="2800" dirty="0">
                <a:solidFill>
                  <a:srgbClr val="9B5C86"/>
                </a:solidFill>
                <a:latin typeface="Arial" panose="020B0604020202020204" pitchFamily="34" charset="0"/>
                <a:cs typeface="Arial" panose="020B0604020202020204" pitchFamily="34" charset="0"/>
              </a:rPr>
              <a:t>Atención a población en situación de riesgo y vulnerable</a:t>
            </a:r>
            <a:r>
              <a:rPr lang="es-BO" sz="2800" dirty="0">
                <a:latin typeface="Arial" panose="020B0604020202020204" pitchFamily="34" charset="0"/>
                <a:cs typeface="Arial" panose="020B0604020202020204" pitchFamily="34" charset="0"/>
              </a:rPr>
              <a:t>.</a:t>
            </a:r>
          </a:p>
          <a:p>
            <a:pPr algn="just"/>
            <a:endParaRPr lang="es-BO" sz="28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es-BO" sz="2800" b="1" dirty="0">
                <a:solidFill>
                  <a:srgbClr val="0070C0"/>
                </a:solidFill>
                <a:latin typeface="Arial" panose="020B0604020202020204" pitchFamily="34" charset="0"/>
                <a:cs typeface="Arial" panose="020B0604020202020204" pitchFamily="34" charset="0"/>
              </a:rPr>
              <a:t>Línea 2: </a:t>
            </a:r>
            <a:r>
              <a:rPr lang="es-BO" sz="2800" dirty="0">
                <a:solidFill>
                  <a:srgbClr val="0070C0"/>
                </a:solidFill>
                <a:latin typeface="Arial" panose="020B0604020202020204" pitchFamily="34" charset="0"/>
                <a:cs typeface="Arial" panose="020B0604020202020204" pitchFamily="34" charset="0"/>
              </a:rPr>
              <a:t>Campaña de cultura ciudadana, para sensibilizar y promover la solidaridad y corresponsabilidad de cuidados (medios tradicionales y digitales)</a:t>
            </a:r>
          </a:p>
          <a:p>
            <a:pPr algn="just"/>
            <a:endParaRPr lang="es-BO" sz="2800" dirty="0">
              <a:solidFill>
                <a:srgbClr val="0070C0"/>
              </a:solidFill>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es-BO" sz="2800" b="1" dirty="0">
                <a:solidFill>
                  <a:schemeClr val="accent2">
                    <a:lumMod val="75000"/>
                  </a:schemeClr>
                </a:solidFill>
                <a:latin typeface="Arial" panose="020B0604020202020204" pitchFamily="34" charset="0"/>
                <a:cs typeface="Arial" panose="020B0604020202020204" pitchFamily="34" charset="0"/>
              </a:rPr>
              <a:t>Línea 3:  </a:t>
            </a:r>
            <a:r>
              <a:rPr lang="es-BO" sz="2800" dirty="0">
                <a:solidFill>
                  <a:schemeClr val="accent2">
                    <a:lumMod val="75000"/>
                  </a:schemeClr>
                </a:solidFill>
                <a:latin typeface="Arial" panose="020B0604020202020204" pitchFamily="34" charset="0"/>
                <a:cs typeface="Arial" panose="020B0604020202020204" pitchFamily="34" charset="0"/>
              </a:rPr>
              <a:t>Prevención y atención de casos brindando contención emocional por la cuarentena con enfoque de género.</a:t>
            </a:r>
          </a:p>
          <a:p>
            <a:endParaRPr lang="es-BO" dirty="0"/>
          </a:p>
          <a:p>
            <a:endParaRPr lang="es-BO" dirty="0"/>
          </a:p>
          <a:p>
            <a:endParaRPr lang="es-BO" dirty="0"/>
          </a:p>
          <a:p>
            <a:endParaRPr lang="es-BO" dirty="0"/>
          </a:p>
          <a:p>
            <a:endParaRPr lang="es-BO" dirty="0"/>
          </a:p>
          <a:p>
            <a:endParaRPr lang="es-BO" dirty="0"/>
          </a:p>
        </p:txBody>
      </p:sp>
      <p:sp>
        <p:nvSpPr>
          <p:cNvPr id="10" name="Título 1">
            <a:extLst>
              <a:ext uri="{FF2B5EF4-FFF2-40B4-BE49-F238E27FC236}">
                <a16:creationId xmlns:a16="http://schemas.microsoft.com/office/drawing/2014/main" xmlns="" id="{CF60B6B3-B525-44C3-8538-BB14ACF3511C}"/>
              </a:ext>
            </a:extLst>
          </p:cNvPr>
          <p:cNvSpPr>
            <a:spLocks noGrp="1"/>
          </p:cNvSpPr>
          <p:nvPr>
            <p:ph type="title"/>
          </p:nvPr>
        </p:nvSpPr>
        <p:spPr>
          <a:xfrm>
            <a:off x="237293" y="2054086"/>
            <a:ext cx="4916557" cy="1210808"/>
          </a:xfrm>
        </p:spPr>
        <p:txBody>
          <a:bodyPr>
            <a:normAutofit fontScale="90000"/>
          </a:bodyPr>
          <a:lstStyle/>
          <a:p>
            <a:pPr algn="ctr"/>
            <a:r>
              <a:rPr lang="es-MX" dirty="0">
                <a:solidFill>
                  <a:srgbClr val="A49CE5"/>
                </a:solidFill>
                <a:latin typeface="Eras Bold ITC" panose="020B0907030504020204" pitchFamily="34" charset="0"/>
              </a:rPr>
              <a:t>    Plan de Acción en este tiempo …</a:t>
            </a:r>
            <a:endParaRPr lang="es-BO" dirty="0">
              <a:solidFill>
                <a:srgbClr val="A49CE5"/>
              </a:solidFill>
              <a:latin typeface="Eras Bold ITC" panose="020B0907030504020204" pitchFamily="34" charset="0"/>
            </a:endParaRPr>
          </a:p>
        </p:txBody>
      </p:sp>
      <p:pic>
        <p:nvPicPr>
          <p:cNvPr id="11" name="Imagen 10">
            <a:extLst>
              <a:ext uri="{FF2B5EF4-FFF2-40B4-BE49-F238E27FC236}">
                <a16:creationId xmlns:a16="http://schemas.microsoft.com/office/drawing/2014/main" xmlns="" id="{3E7FEF4B-C0AE-4265-845C-788EE6D228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3557" y="4623155"/>
            <a:ext cx="2759078" cy="1706195"/>
          </a:xfrm>
          <a:prstGeom prst="rect">
            <a:avLst/>
          </a:prstGeom>
        </p:spPr>
      </p:pic>
    </p:spTree>
    <p:extLst>
      <p:ext uri="{BB962C8B-B14F-4D97-AF65-F5344CB8AC3E}">
        <p14:creationId xmlns:p14="http://schemas.microsoft.com/office/powerpoint/2010/main" val="3281502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53795367-C095-412B-84C0-792D3189237A}"/>
              </a:ext>
            </a:extLst>
          </p:cNvPr>
          <p:cNvPicPr>
            <a:picLocks noChangeAspect="1"/>
          </p:cNvPicPr>
          <p:nvPr/>
        </p:nvPicPr>
        <p:blipFill>
          <a:blip r:embed="rId2"/>
          <a:stretch>
            <a:fillRect/>
          </a:stretch>
        </p:blipFill>
        <p:spPr>
          <a:xfrm>
            <a:off x="4574576" y="1024837"/>
            <a:ext cx="3507593" cy="2404163"/>
          </a:xfrm>
          <a:prstGeom prst="rect">
            <a:avLst/>
          </a:prstGeom>
        </p:spPr>
      </p:pic>
      <p:pic>
        <p:nvPicPr>
          <p:cNvPr id="5" name="Imagen 4">
            <a:extLst>
              <a:ext uri="{FF2B5EF4-FFF2-40B4-BE49-F238E27FC236}">
                <a16:creationId xmlns:a16="http://schemas.microsoft.com/office/drawing/2014/main" xmlns="" id="{AC89488A-7119-4EDF-9A98-B822EC977BC0}"/>
              </a:ext>
            </a:extLst>
          </p:cNvPr>
          <p:cNvPicPr>
            <a:picLocks noChangeAspect="1"/>
          </p:cNvPicPr>
          <p:nvPr/>
        </p:nvPicPr>
        <p:blipFill>
          <a:blip r:embed="rId3"/>
          <a:stretch>
            <a:fillRect/>
          </a:stretch>
        </p:blipFill>
        <p:spPr>
          <a:xfrm>
            <a:off x="1216761" y="4100442"/>
            <a:ext cx="1948898" cy="2598531"/>
          </a:xfrm>
          <a:prstGeom prst="rect">
            <a:avLst/>
          </a:prstGeom>
        </p:spPr>
      </p:pic>
      <p:pic>
        <p:nvPicPr>
          <p:cNvPr id="6" name="Imagen 5">
            <a:extLst>
              <a:ext uri="{FF2B5EF4-FFF2-40B4-BE49-F238E27FC236}">
                <a16:creationId xmlns:a16="http://schemas.microsoft.com/office/drawing/2014/main" xmlns="" id="{9A997A4B-8906-4F22-A1E0-4E8B326F9D59}"/>
              </a:ext>
            </a:extLst>
          </p:cNvPr>
          <p:cNvPicPr>
            <a:picLocks noChangeAspect="1"/>
          </p:cNvPicPr>
          <p:nvPr/>
        </p:nvPicPr>
        <p:blipFill>
          <a:blip r:embed="rId4"/>
          <a:stretch>
            <a:fillRect/>
          </a:stretch>
        </p:blipFill>
        <p:spPr>
          <a:xfrm>
            <a:off x="8851623" y="499163"/>
            <a:ext cx="2197378" cy="2929837"/>
          </a:xfrm>
          <a:prstGeom prst="rect">
            <a:avLst/>
          </a:prstGeom>
        </p:spPr>
      </p:pic>
      <p:pic>
        <p:nvPicPr>
          <p:cNvPr id="7" name="Imagen 6">
            <a:extLst>
              <a:ext uri="{FF2B5EF4-FFF2-40B4-BE49-F238E27FC236}">
                <a16:creationId xmlns:a16="http://schemas.microsoft.com/office/drawing/2014/main" xmlns="" id="{632BB409-20EB-4E5C-B5C1-315C488EE31D}"/>
              </a:ext>
            </a:extLst>
          </p:cNvPr>
          <p:cNvPicPr>
            <a:picLocks noChangeAspect="1"/>
          </p:cNvPicPr>
          <p:nvPr/>
        </p:nvPicPr>
        <p:blipFill>
          <a:blip r:embed="rId5"/>
          <a:stretch>
            <a:fillRect/>
          </a:stretch>
        </p:blipFill>
        <p:spPr>
          <a:xfrm>
            <a:off x="9095132" y="3967920"/>
            <a:ext cx="1710359" cy="2280479"/>
          </a:xfrm>
          <a:prstGeom prst="rect">
            <a:avLst/>
          </a:prstGeom>
        </p:spPr>
      </p:pic>
      <p:pic>
        <p:nvPicPr>
          <p:cNvPr id="8" name="Imagen 7">
            <a:extLst>
              <a:ext uri="{FF2B5EF4-FFF2-40B4-BE49-F238E27FC236}">
                <a16:creationId xmlns:a16="http://schemas.microsoft.com/office/drawing/2014/main" xmlns="" id="{D259F25B-A8DB-4A6C-AF90-AAD4E92F5B99}"/>
              </a:ext>
            </a:extLst>
          </p:cNvPr>
          <p:cNvPicPr>
            <a:picLocks noChangeAspect="1"/>
          </p:cNvPicPr>
          <p:nvPr/>
        </p:nvPicPr>
        <p:blipFill>
          <a:blip r:embed="rId6"/>
          <a:stretch>
            <a:fillRect/>
          </a:stretch>
        </p:blipFill>
        <p:spPr>
          <a:xfrm>
            <a:off x="3728075" y="3717936"/>
            <a:ext cx="1892463" cy="2523283"/>
          </a:xfrm>
          <a:prstGeom prst="rect">
            <a:avLst/>
          </a:prstGeom>
        </p:spPr>
      </p:pic>
      <p:pic>
        <p:nvPicPr>
          <p:cNvPr id="9" name="Imagen 8">
            <a:extLst>
              <a:ext uri="{FF2B5EF4-FFF2-40B4-BE49-F238E27FC236}">
                <a16:creationId xmlns:a16="http://schemas.microsoft.com/office/drawing/2014/main" xmlns="" id="{AC4ED214-4F18-426B-B0D9-6C7AF08AE73D}"/>
              </a:ext>
            </a:extLst>
          </p:cNvPr>
          <p:cNvPicPr>
            <a:picLocks noChangeAspect="1"/>
          </p:cNvPicPr>
          <p:nvPr/>
        </p:nvPicPr>
        <p:blipFill>
          <a:blip r:embed="rId7"/>
          <a:stretch>
            <a:fillRect/>
          </a:stretch>
        </p:blipFill>
        <p:spPr>
          <a:xfrm>
            <a:off x="927652" y="1779849"/>
            <a:ext cx="2527116" cy="1895337"/>
          </a:xfrm>
          <a:prstGeom prst="rect">
            <a:avLst/>
          </a:prstGeom>
        </p:spPr>
      </p:pic>
      <p:pic>
        <p:nvPicPr>
          <p:cNvPr id="10" name="Imagen 9">
            <a:extLst>
              <a:ext uri="{FF2B5EF4-FFF2-40B4-BE49-F238E27FC236}">
                <a16:creationId xmlns:a16="http://schemas.microsoft.com/office/drawing/2014/main" xmlns="" id="{F66FAEC1-2ADE-42FF-BB4E-A3113CE07018}"/>
              </a:ext>
            </a:extLst>
          </p:cNvPr>
          <p:cNvPicPr>
            <a:picLocks noChangeAspect="1"/>
          </p:cNvPicPr>
          <p:nvPr/>
        </p:nvPicPr>
        <p:blipFill>
          <a:blip r:embed="rId8"/>
          <a:stretch>
            <a:fillRect/>
          </a:stretch>
        </p:blipFill>
        <p:spPr>
          <a:xfrm>
            <a:off x="5940985" y="4259467"/>
            <a:ext cx="2910638" cy="2280479"/>
          </a:xfrm>
          <a:prstGeom prst="rect">
            <a:avLst/>
          </a:prstGeom>
        </p:spPr>
      </p:pic>
    </p:spTree>
    <p:extLst>
      <p:ext uri="{BB962C8B-B14F-4D97-AF65-F5344CB8AC3E}">
        <p14:creationId xmlns:p14="http://schemas.microsoft.com/office/powerpoint/2010/main" val="3741111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6E9FA296-EC6E-4266-8A7B-67939387CAE9}"/>
              </a:ext>
            </a:extLst>
          </p:cNvPr>
          <p:cNvSpPr txBox="1"/>
          <p:nvPr/>
        </p:nvSpPr>
        <p:spPr>
          <a:xfrm>
            <a:off x="4770783" y="199349"/>
            <a:ext cx="7209724" cy="1600438"/>
          </a:xfrm>
          <a:prstGeom prst="rect">
            <a:avLst/>
          </a:prstGeom>
          <a:noFill/>
        </p:spPr>
        <p:txBody>
          <a:bodyPr wrap="square">
            <a:spAutoFit/>
          </a:bodyPr>
          <a:lstStyle/>
          <a:p>
            <a:pPr algn="ctr"/>
            <a:endParaRPr lang="es-MX" sz="1400" b="1" dirty="0">
              <a:solidFill>
                <a:srgbClr val="9F537C"/>
              </a:solidFill>
              <a:latin typeface="Arial Black" panose="020B0A04020102020204" pitchFamily="34" charset="0"/>
            </a:endParaRPr>
          </a:p>
          <a:p>
            <a:pPr algn="ctr"/>
            <a:r>
              <a:rPr lang="es-MX" sz="2800" b="1" dirty="0">
                <a:solidFill>
                  <a:srgbClr val="9F537C"/>
                </a:solidFill>
                <a:latin typeface="Arial Black" panose="020B0A04020102020204" pitchFamily="34" charset="0"/>
              </a:rPr>
              <a:t>Registro diferenciado de donación a mujeres en estado de vulnerabilidad </a:t>
            </a:r>
            <a:endParaRPr lang="es-BO" sz="2800" b="1" dirty="0">
              <a:solidFill>
                <a:srgbClr val="9F537C"/>
              </a:solidFill>
              <a:latin typeface="Arial Black" panose="020B0A0402010202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2383665257"/>
              </p:ext>
            </p:extLst>
          </p:nvPr>
        </p:nvGraphicFramePr>
        <p:xfrm>
          <a:off x="860654" y="2106067"/>
          <a:ext cx="10126135" cy="4272281"/>
        </p:xfrm>
        <a:graphic>
          <a:graphicData uri="http://schemas.openxmlformats.org/drawingml/2006/table">
            <a:tbl>
              <a:tblPr firstRow="1" firstCol="1" bandRow="1">
                <a:tableStyleId>{0505E3EF-67EA-436B-97B2-0124C06EBD24}</a:tableStyleId>
              </a:tblPr>
              <a:tblGrid>
                <a:gridCol w="2021101">
                  <a:extLst>
                    <a:ext uri="{9D8B030D-6E8A-4147-A177-3AD203B41FA5}">
                      <a16:colId xmlns:a16="http://schemas.microsoft.com/office/drawing/2014/main" xmlns="" val="20000"/>
                    </a:ext>
                  </a:extLst>
                </a:gridCol>
                <a:gridCol w="1443645">
                  <a:extLst>
                    <a:ext uri="{9D8B030D-6E8A-4147-A177-3AD203B41FA5}">
                      <a16:colId xmlns:a16="http://schemas.microsoft.com/office/drawing/2014/main" xmlns="" val="20001"/>
                    </a:ext>
                  </a:extLst>
                </a:gridCol>
                <a:gridCol w="1484891">
                  <a:extLst>
                    <a:ext uri="{9D8B030D-6E8A-4147-A177-3AD203B41FA5}">
                      <a16:colId xmlns:a16="http://schemas.microsoft.com/office/drawing/2014/main" xmlns="" val="20002"/>
                    </a:ext>
                  </a:extLst>
                </a:gridCol>
                <a:gridCol w="1237410">
                  <a:extLst>
                    <a:ext uri="{9D8B030D-6E8A-4147-A177-3AD203B41FA5}">
                      <a16:colId xmlns:a16="http://schemas.microsoft.com/office/drawing/2014/main" xmlns="" val="20003"/>
                    </a:ext>
                  </a:extLst>
                </a:gridCol>
                <a:gridCol w="1237410">
                  <a:extLst>
                    <a:ext uri="{9D8B030D-6E8A-4147-A177-3AD203B41FA5}">
                      <a16:colId xmlns:a16="http://schemas.microsoft.com/office/drawing/2014/main" xmlns="" val="20004"/>
                    </a:ext>
                  </a:extLst>
                </a:gridCol>
                <a:gridCol w="1464268">
                  <a:extLst>
                    <a:ext uri="{9D8B030D-6E8A-4147-A177-3AD203B41FA5}">
                      <a16:colId xmlns:a16="http://schemas.microsoft.com/office/drawing/2014/main" xmlns="" val="20005"/>
                    </a:ext>
                  </a:extLst>
                </a:gridCol>
                <a:gridCol w="1237410">
                  <a:extLst>
                    <a:ext uri="{9D8B030D-6E8A-4147-A177-3AD203B41FA5}">
                      <a16:colId xmlns:a16="http://schemas.microsoft.com/office/drawing/2014/main" xmlns="" val="20006"/>
                    </a:ext>
                  </a:extLst>
                </a:gridCol>
              </a:tblGrid>
              <a:tr h="349884">
                <a:tc gridSpan="7">
                  <a:txBody>
                    <a:bodyPr/>
                    <a:lstStyle/>
                    <a:p>
                      <a:pPr algn="ctr">
                        <a:lnSpc>
                          <a:spcPct val="107000"/>
                        </a:lnSpc>
                        <a:spcAft>
                          <a:spcPts val="0"/>
                        </a:spcAft>
                      </a:pPr>
                      <a:r>
                        <a:rPr lang="es-BO" sz="2500" dirty="0">
                          <a:effectLst/>
                        </a:rPr>
                        <a:t>CANTIDAD DE MUJERES BENEFICIARIAS POR MACRODISTRITO</a:t>
                      </a:r>
                      <a:endParaRPr lang="es-ES"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0"/>
                  </a:ext>
                </a:extLst>
              </a:tr>
              <a:tr h="1129952">
                <a:tc>
                  <a:txBody>
                    <a:bodyPr/>
                    <a:lstStyle/>
                    <a:p>
                      <a:pPr algn="ctr">
                        <a:lnSpc>
                          <a:spcPct val="107000"/>
                        </a:lnSpc>
                        <a:spcAft>
                          <a:spcPts val="0"/>
                        </a:spcAft>
                      </a:pPr>
                      <a:r>
                        <a:rPr lang="es-BO" sz="2000" dirty="0">
                          <a:effectLst/>
                        </a:rPr>
                        <a:t>CANTIDAD DE BENEFICIARIAS </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BO" sz="1700" b="1" dirty="0">
                          <a:effectLst/>
                        </a:rPr>
                        <a:t>CANTIDAD DE MUJERES BENEFICIADAS</a:t>
                      </a:r>
                      <a:endParaRPr lang="es-E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BO" sz="1700" b="1" dirty="0">
                          <a:effectLst/>
                        </a:rPr>
                        <a:t>MUJERES CON TUBERCULOSIS</a:t>
                      </a:r>
                      <a:endParaRPr lang="es-E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BO" sz="1700" b="1" dirty="0">
                          <a:effectLst/>
                        </a:rPr>
                        <a:t> MUJERES CON CANCER</a:t>
                      </a:r>
                      <a:endParaRPr lang="es-E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BO" sz="1700" b="1">
                          <a:effectLst/>
                        </a:rPr>
                        <a:t>MUJERES CON HIJOS EN ETAPA ESCOLAR</a:t>
                      </a:r>
                      <a:endParaRPr lang="es-ES" sz="17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BO" sz="1700" b="1">
                          <a:effectLst/>
                        </a:rPr>
                        <a:t>MUJERES AL CUIDADO DE PERSONAS CON DISCAPACIDAD</a:t>
                      </a:r>
                      <a:endParaRPr lang="es-ES" sz="17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BO" sz="1700" b="1" dirty="0">
                          <a:effectLst/>
                        </a:rPr>
                        <a:t>MUJERES AL CUIDADO DE ADULTOS MAYORES</a:t>
                      </a:r>
                      <a:endParaRPr lang="es-E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0001"/>
                  </a:ext>
                </a:extLst>
              </a:tr>
              <a:tr h="321872">
                <a:tc>
                  <a:txBody>
                    <a:bodyPr/>
                    <a:lstStyle/>
                    <a:p>
                      <a:pPr>
                        <a:lnSpc>
                          <a:spcPct val="107000"/>
                        </a:lnSpc>
                        <a:spcAft>
                          <a:spcPts val="0"/>
                        </a:spcAft>
                      </a:pPr>
                      <a:r>
                        <a:rPr lang="es-BO" sz="2000" dirty="0">
                          <a:effectLst/>
                        </a:rPr>
                        <a:t>CENTRO</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dirty="0">
                          <a:effectLst/>
                        </a:rPr>
                        <a:t>28</a:t>
                      </a:r>
                      <a:endParaRPr lang="es-E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dirty="0">
                          <a:effectLst/>
                        </a:rPr>
                        <a:t>0</a:t>
                      </a:r>
                      <a:endParaRPr lang="es-E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dirty="0">
                          <a:effectLst/>
                        </a:rPr>
                        <a:t>2</a:t>
                      </a:r>
                      <a:endParaRPr lang="es-E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a:effectLst/>
                        </a:rPr>
                        <a:t>9</a:t>
                      </a:r>
                      <a:endParaRPr lang="es-ES" sz="2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a:effectLst/>
                        </a:rPr>
                        <a:t>0</a:t>
                      </a:r>
                      <a:endParaRPr lang="es-ES" sz="2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dirty="0">
                          <a:effectLst/>
                        </a:rPr>
                        <a:t>7</a:t>
                      </a:r>
                      <a:endParaRPr lang="es-E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0002"/>
                  </a:ext>
                </a:extLst>
              </a:tr>
              <a:tr h="321872">
                <a:tc>
                  <a:txBody>
                    <a:bodyPr/>
                    <a:lstStyle/>
                    <a:p>
                      <a:pPr>
                        <a:lnSpc>
                          <a:spcPct val="107000"/>
                        </a:lnSpc>
                        <a:spcAft>
                          <a:spcPts val="0"/>
                        </a:spcAft>
                      </a:pPr>
                      <a:r>
                        <a:rPr lang="es-BO" sz="2000" dirty="0">
                          <a:effectLst/>
                        </a:rPr>
                        <a:t>COTAHUMA</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dirty="0">
                          <a:effectLst/>
                        </a:rPr>
                        <a:t>169</a:t>
                      </a:r>
                      <a:endParaRPr lang="es-E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dirty="0">
                          <a:effectLst/>
                        </a:rPr>
                        <a:t>28</a:t>
                      </a:r>
                      <a:endParaRPr lang="es-E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a:effectLst/>
                        </a:rPr>
                        <a:t>18</a:t>
                      </a:r>
                      <a:endParaRPr lang="es-ES" sz="2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dirty="0">
                          <a:effectLst/>
                        </a:rPr>
                        <a:t>49</a:t>
                      </a:r>
                      <a:endParaRPr lang="es-E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a:effectLst/>
                        </a:rPr>
                        <a:t>9</a:t>
                      </a:r>
                      <a:endParaRPr lang="es-ES" sz="2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a:effectLst/>
                        </a:rPr>
                        <a:t>30</a:t>
                      </a:r>
                      <a:endParaRPr lang="es-ES" sz="2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0003"/>
                  </a:ext>
                </a:extLst>
              </a:tr>
              <a:tr h="321872">
                <a:tc>
                  <a:txBody>
                    <a:bodyPr/>
                    <a:lstStyle/>
                    <a:p>
                      <a:pPr>
                        <a:lnSpc>
                          <a:spcPct val="107000"/>
                        </a:lnSpc>
                        <a:spcAft>
                          <a:spcPts val="0"/>
                        </a:spcAft>
                      </a:pPr>
                      <a:r>
                        <a:rPr lang="es-BO" sz="2000" dirty="0">
                          <a:effectLst/>
                        </a:rPr>
                        <a:t>MAX PAREDES</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a:effectLst/>
                        </a:rPr>
                        <a:t>146</a:t>
                      </a:r>
                      <a:endParaRPr lang="es-ES" sz="2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dirty="0">
                          <a:effectLst/>
                        </a:rPr>
                        <a:t>5</a:t>
                      </a:r>
                      <a:endParaRPr lang="es-E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dirty="0">
                          <a:effectLst/>
                        </a:rPr>
                        <a:t>15</a:t>
                      </a:r>
                      <a:endParaRPr lang="es-E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dirty="0">
                          <a:effectLst/>
                        </a:rPr>
                        <a:t>45</a:t>
                      </a:r>
                      <a:endParaRPr lang="es-E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dirty="0">
                          <a:effectLst/>
                        </a:rPr>
                        <a:t>11</a:t>
                      </a:r>
                      <a:endParaRPr lang="es-E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a:effectLst/>
                        </a:rPr>
                        <a:t>26</a:t>
                      </a:r>
                      <a:endParaRPr lang="es-ES" sz="2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0004"/>
                  </a:ext>
                </a:extLst>
              </a:tr>
              <a:tr h="321872">
                <a:tc>
                  <a:txBody>
                    <a:bodyPr/>
                    <a:lstStyle/>
                    <a:p>
                      <a:pPr>
                        <a:lnSpc>
                          <a:spcPct val="107000"/>
                        </a:lnSpc>
                        <a:spcAft>
                          <a:spcPts val="0"/>
                        </a:spcAft>
                      </a:pPr>
                      <a:r>
                        <a:rPr lang="es-BO" sz="2000" dirty="0">
                          <a:effectLst/>
                        </a:rPr>
                        <a:t>PERIFERICA</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a:effectLst/>
                        </a:rPr>
                        <a:t>144</a:t>
                      </a:r>
                      <a:endParaRPr lang="es-ES" sz="2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a:effectLst/>
                        </a:rPr>
                        <a:t>9</a:t>
                      </a:r>
                      <a:endParaRPr lang="es-ES" sz="2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dirty="0">
                          <a:effectLst/>
                        </a:rPr>
                        <a:t>9</a:t>
                      </a:r>
                      <a:endParaRPr lang="es-E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dirty="0">
                          <a:effectLst/>
                        </a:rPr>
                        <a:t>30</a:t>
                      </a:r>
                      <a:endParaRPr lang="es-E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dirty="0">
                          <a:effectLst/>
                        </a:rPr>
                        <a:t>13</a:t>
                      </a:r>
                      <a:endParaRPr lang="es-E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a:effectLst/>
                        </a:rPr>
                        <a:t>23</a:t>
                      </a:r>
                      <a:endParaRPr lang="es-ES" sz="2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0005"/>
                  </a:ext>
                </a:extLst>
              </a:tr>
              <a:tr h="321872">
                <a:tc>
                  <a:txBody>
                    <a:bodyPr/>
                    <a:lstStyle/>
                    <a:p>
                      <a:pPr>
                        <a:lnSpc>
                          <a:spcPct val="107000"/>
                        </a:lnSpc>
                        <a:spcAft>
                          <a:spcPts val="0"/>
                        </a:spcAft>
                      </a:pPr>
                      <a:r>
                        <a:rPr lang="es-BO" sz="2000" dirty="0">
                          <a:effectLst/>
                        </a:rPr>
                        <a:t>SAN ANTONIO</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a:effectLst/>
                        </a:rPr>
                        <a:t>124</a:t>
                      </a:r>
                      <a:endParaRPr lang="es-ES" sz="2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a:effectLst/>
                        </a:rPr>
                        <a:t>7</a:t>
                      </a:r>
                      <a:endParaRPr lang="es-ES" sz="2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dirty="0">
                          <a:effectLst/>
                        </a:rPr>
                        <a:t>11</a:t>
                      </a:r>
                      <a:endParaRPr lang="es-E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dirty="0">
                          <a:effectLst/>
                        </a:rPr>
                        <a:t>51</a:t>
                      </a:r>
                      <a:endParaRPr lang="es-E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dirty="0">
                          <a:effectLst/>
                        </a:rPr>
                        <a:t>11</a:t>
                      </a:r>
                      <a:endParaRPr lang="es-E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a:effectLst/>
                        </a:rPr>
                        <a:t>24</a:t>
                      </a:r>
                      <a:endParaRPr lang="es-ES" sz="2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0006"/>
                  </a:ext>
                </a:extLst>
              </a:tr>
              <a:tr h="321872">
                <a:tc>
                  <a:txBody>
                    <a:bodyPr/>
                    <a:lstStyle/>
                    <a:p>
                      <a:pPr>
                        <a:lnSpc>
                          <a:spcPct val="107000"/>
                        </a:lnSpc>
                        <a:spcAft>
                          <a:spcPts val="0"/>
                        </a:spcAft>
                      </a:pPr>
                      <a:r>
                        <a:rPr lang="es-BO" sz="2000" dirty="0">
                          <a:effectLst/>
                        </a:rPr>
                        <a:t>SUR</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a:effectLst/>
                        </a:rPr>
                        <a:t>155</a:t>
                      </a:r>
                      <a:endParaRPr lang="es-ES" sz="2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a:effectLst/>
                        </a:rPr>
                        <a:t>9</a:t>
                      </a:r>
                      <a:endParaRPr lang="es-ES" sz="2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a:effectLst/>
                        </a:rPr>
                        <a:t>20</a:t>
                      </a:r>
                      <a:endParaRPr lang="es-ES" sz="2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dirty="0">
                          <a:effectLst/>
                        </a:rPr>
                        <a:t>48</a:t>
                      </a:r>
                      <a:endParaRPr lang="es-E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dirty="0">
                          <a:effectLst/>
                        </a:rPr>
                        <a:t>17</a:t>
                      </a:r>
                      <a:endParaRPr lang="es-E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BO" sz="2300" dirty="0">
                          <a:effectLst/>
                        </a:rPr>
                        <a:t>8</a:t>
                      </a:r>
                      <a:endParaRPr lang="es-ES"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0007"/>
                  </a:ext>
                </a:extLst>
              </a:tr>
              <a:tr h="332965">
                <a:tc>
                  <a:txBody>
                    <a:bodyPr/>
                    <a:lstStyle/>
                    <a:p>
                      <a:pPr>
                        <a:lnSpc>
                          <a:spcPct val="107000"/>
                        </a:lnSpc>
                        <a:spcAft>
                          <a:spcPts val="0"/>
                        </a:spcAft>
                      </a:pPr>
                      <a:r>
                        <a:rPr lang="es-BO" sz="2000" dirty="0">
                          <a:effectLst/>
                        </a:rPr>
                        <a:t>Total general</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C000"/>
                    </a:solidFill>
                  </a:tcPr>
                </a:tc>
                <a:tc>
                  <a:txBody>
                    <a:bodyPr/>
                    <a:lstStyle/>
                    <a:p>
                      <a:pPr algn="r">
                        <a:lnSpc>
                          <a:spcPct val="107000"/>
                        </a:lnSpc>
                        <a:spcAft>
                          <a:spcPts val="0"/>
                        </a:spcAft>
                      </a:pPr>
                      <a:r>
                        <a:rPr lang="es-BO" sz="2300" b="1" dirty="0">
                          <a:effectLst/>
                        </a:rPr>
                        <a:t>766</a:t>
                      </a:r>
                      <a:endParaRPr lang="es-ES" sz="23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C000"/>
                    </a:solidFill>
                  </a:tcPr>
                </a:tc>
                <a:tc>
                  <a:txBody>
                    <a:bodyPr/>
                    <a:lstStyle/>
                    <a:p>
                      <a:pPr algn="r">
                        <a:lnSpc>
                          <a:spcPct val="107000"/>
                        </a:lnSpc>
                        <a:spcAft>
                          <a:spcPts val="0"/>
                        </a:spcAft>
                      </a:pPr>
                      <a:r>
                        <a:rPr lang="es-BO" sz="2300" b="1" dirty="0">
                          <a:effectLst/>
                        </a:rPr>
                        <a:t>58</a:t>
                      </a:r>
                      <a:endParaRPr lang="es-ES" sz="23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C000"/>
                    </a:solidFill>
                  </a:tcPr>
                </a:tc>
                <a:tc>
                  <a:txBody>
                    <a:bodyPr/>
                    <a:lstStyle/>
                    <a:p>
                      <a:pPr algn="r">
                        <a:lnSpc>
                          <a:spcPct val="107000"/>
                        </a:lnSpc>
                        <a:spcAft>
                          <a:spcPts val="0"/>
                        </a:spcAft>
                      </a:pPr>
                      <a:r>
                        <a:rPr lang="es-BO" sz="2300" b="1" dirty="0">
                          <a:effectLst/>
                        </a:rPr>
                        <a:t>75</a:t>
                      </a:r>
                      <a:endParaRPr lang="es-ES" sz="23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C000"/>
                    </a:solidFill>
                  </a:tcPr>
                </a:tc>
                <a:tc>
                  <a:txBody>
                    <a:bodyPr/>
                    <a:lstStyle/>
                    <a:p>
                      <a:pPr algn="r">
                        <a:lnSpc>
                          <a:spcPct val="107000"/>
                        </a:lnSpc>
                        <a:spcAft>
                          <a:spcPts val="0"/>
                        </a:spcAft>
                      </a:pPr>
                      <a:r>
                        <a:rPr lang="es-BO" sz="2300" b="1" dirty="0">
                          <a:effectLst/>
                        </a:rPr>
                        <a:t>232</a:t>
                      </a:r>
                      <a:endParaRPr lang="es-ES" sz="23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C000"/>
                    </a:solidFill>
                  </a:tcPr>
                </a:tc>
                <a:tc>
                  <a:txBody>
                    <a:bodyPr/>
                    <a:lstStyle/>
                    <a:p>
                      <a:pPr algn="r">
                        <a:lnSpc>
                          <a:spcPct val="107000"/>
                        </a:lnSpc>
                        <a:spcAft>
                          <a:spcPts val="0"/>
                        </a:spcAft>
                      </a:pPr>
                      <a:r>
                        <a:rPr lang="es-BO" sz="2300" b="1" dirty="0">
                          <a:effectLst/>
                        </a:rPr>
                        <a:t>61</a:t>
                      </a:r>
                      <a:endParaRPr lang="es-ES" sz="23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C000"/>
                    </a:solidFill>
                  </a:tcPr>
                </a:tc>
                <a:tc>
                  <a:txBody>
                    <a:bodyPr/>
                    <a:lstStyle/>
                    <a:p>
                      <a:pPr algn="r">
                        <a:lnSpc>
                          <a:spcPct val="107000"/>
                        </a:lnSpc>
                        <a:spcAft>
                          <a:spcPts val="0"/>
                        </a:spcAft>
                      </a:pPr>
                      <a:r>
                        <a:rPr lang="es-BO" sz="2300" b="1" dirty="0">
                          <a:effectLst/>
                        </a:rPr>
                        <a:t>118</a:t>
                      </a:r>
                      <a:endParaRPr lang="es-ES" sz="23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C000"/>
                    </a:solidFill>
                  </a:tcPr>
                </a:tc>
                <a:extLst>
                  <a:ext uri="{0D108BD9-81ED-4DB2-BD59-A6C34878D82A}">
                    <a16:rowId xmlns:a16="http://schemas.microsoft.com/office/drawing/2014/main" xmlns="" val="10008"/>
                  </a:ext>
                </a:extLst>
              </a:tr>
            </a:tbl>
          </a:graphicData>
        </a:graphic>
      </p:graphicFrame>
      <p:sp>
        <p:nvSpPr>
          <p:cNvPr id="4" name="Elipse 3">
            <a:extLst>
              <a:ext uri="{FF2B5EF4-FFF2-40B4-BE49-F238E27FC236}">
                <a16:creationId xmlns:a16="http://schemas.microsoft.com/office/drawing/2014/main" xmlns="" id="{7246E54E-63C3-4A79-99CE-E934FCC88825}"/>
              </a:ext>
            </a:extLst>
          </p:cNvPr>
          <p:cNvSpPr/>
          <p:nvPr/>
        </p:nvSpPr>
        <p:spPr>
          <a:xfrm rot="21438807">
            <a:off x="3405809" y="5923723"/>
            <a:ext cx="1192696" cy="11319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766</a:t>
            </a:r>
            <a:endParaRPr lang="en-US" dirty="0"/>
          </a:p>
        </p:txBody>
      </p:sp>
    </p:spTree>
    <p:extLst>
      <p:ext uri="{BB962C8B-B14F-4D97-AF65-F5344CB8AC3E}">
        <p14:creationId xmlns:p14="http://schemas.microsoft.com/office/powerpoint/2010/main" val="1043521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xmlns="" id="{5E45AAF8-7270-4E90-8437-CF74617503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282" y="3540783"/>
            <a:ext cx="3524702" cy="3125061"/>
          </a:xfrm>
          <a:prstGeom prst="rect">
            <a:avLst/>
          </a:prstGeom>
        </p:spPr>
      </p:pic>
      <p:pic>
        <p:nvPicPr>
          <p:cNvPr id="3" name="Imagen 2">
            <a:extLst>
              <a:ext uri="{FF2B5EF4-FFF2-40B4-BE49-F238E27FC236}">
                <a16:creationId xmlns:a16="http://schemas.microsoft.com/office/drawing/2014/main" xmlns="" id="{50DC9108-AA9D-4352-AACD-CDB38C9DCD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610" y="1684033"/>
            <a:ext cx="3524071" cy="3524071"/>
          </a:xfrm>
          <a:prstGeom prst="rect">
            <a:avLst/>
          </a:prstGeom>
        </p:spPr>
      </p:pic>
      <p:sp>
        <p:nvSpPr>
          <p:cNvPr id="5" name="Título 1">
            <a:extLst>
              <a:ext uri="{FF2B5EF4-FFF2-40B4-BE49-F238E27FC236}">
                <a16:creationId xmlns:a16="http://schemas.microsoft.com/office/drawing/2014/main" xmlns="" id="{57EBE6F7-CAF6-4CEA-8C87-86F372BF0FCA}"/>
              </a:ext>
            </a:extLst>
          </p:cNvPr>
          <p:cNvSpPr>
            <a:spLocks noGrp="1"/>
          </p:cNvSpPr>
          <p:nvPr>
            <p:ph type="title"/>
          </p:nvPr>
        </p:nvSpPr>
        <p:spPr>
          <a:xfrm>
            <a:off x="4386470" y="36420"/>
            <a:ext cx="8235836" cy="665946"/>
          </a:xfrm>
        </p:spPr>
        <p:txBody>
          <a:bodyPr>
            <a:noAutofit/>
          </a:bodyPr>
          <a:lstStyle/>
          <a:p>
            <a:pPr algn="ctr"/>
            <a:r>
              <a:rPr lang="es-BO" sz="3600" dirty="0">
                <a:solidFill>
                  <a:srgbClr val="0070C0"/>
                </a:solidFill>
                <a:latin typeface="Eras Bold ITC" panose="020B0907030504020204" pitchFamily="34" charset="0"/>
                <a:cs typeface="Arial" panose="020B0604020202020204" pitchFamily="34" charset="0"/>
              </a:rPr>
              <a:t/>
            </a:r>
            <a:br>
              <a:rPr lang="es-BO" sz="3600" dirty="0">
                <a:solidFill>
                  <a:srgbClr val="0070C0"/>
                </a:solidFill>
                <a:latin typeface="Eras Bold ITC" panose="020B0907030504020204" pitchFamily="34" charset="0"/>
                <a:cs typeface="Arial" panose="020B0604020202020204" pitchFamily="34" charset="0"/>
              </a:rPr>
            </a:br>
            <a:r>
              <a:rPr lang="es-BO" sz="3600" dirty="0">
                <a:solidFill>
                  <a:srgbClr val="0070C0"/>
                </a:solidFill>
                <a:latin typeface="Eras Bold ITC" panose="020B0907030504020204" pitchFamily="34" charset="0"/>
                <a:cs typeface="Arial" panose="020B0604020202020204" pitchFamily="34" charset="0"/>
              </a:rPr>
              <a:t>Campaña de cultura ciudadana</a:t>
            </a:r>
          </a:p>
        </p:txBody>
      </p:sp>
      <p:pic>
        <p:nvPicPr>
          <p:cNvPr id="2" name="Imagen 1">
            <a:extLst>
              <a:ext uri="{FF2B5EF4-FFF2-40B4-BE49-F238E27FC236}">
                <a16:creationId xmlns:a16="http://schemas.microsoft.com/office/drawing/2014/main" xmlns="" id="{6D860E86-B70A-42D1-88CE-73A10D64B96B}"/>
              </a:ext>
            </a:extLst>
          </p:cNvPr>
          <p:cNvPicPr>
            <a:picLocks noChangeAspect="1"/>
          </p:cNvPicPr>
          <p:nvPr/>
        </p:nvPicPr>
        <p:blipFill>
          <a:blip r:embed="rId5"/>
          <a:stretch>
            <a:fillRect/>
          </a:stretch>
        </p:blipFill>
        <p:spPr>
          <a:xfrm>
            <a:off x="8860585" y="1116457"/>
            <a:ext cx="3119938" cy="3125061"/>
          </a:xfrm>
          <a:prstGeom prst="rect">
            <a:avLst/>
          </a:prstGeom>
        </p:spPr>
      </p:pic>
    </p:spTree>
    <p:extLst>
      <p:ext uri="{BB962C8B-B14F-4D97-AF65-F5344CB8AC3E}">
        <p14:creationId xmlns:p14="http://schemas.microsoft.com/office/powerpoint/2010/main" val="1891196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AA5377F3-144B-4DEF-AC1D-594147736E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1462" y="430477"/>
            <a:ext cx="4564782" cy="4564782"/>
          </a:xfrm>
          <a:prstGeom prst="rect">
            <a:avLst/>
          </a:prstGeom>
        </p:spPr>
      </p:pic>
      <p:pic>
        <p:nvPicPr>
          <p:cNvPr id="9" name="Imagen 8">
            <a:extLst>
              <a:ext uri="{FF2B5EF4-FFF2-40B4-BE49-F238E27FC236}">
                <a16:creationId xmlns:a16="http://schemas.microsoft.com/office/drawing/2014/main" xmlns="" id="{2CB2BB68-E3FF-4FBD-A1A2-AA7711220A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1218" y="1862673"/>
            <a:ext cx="4564782" cy="4564782"/>
          </a:xfrm>
          <a:prstGeom prst="rect">
            <a:avLst/>
          </a:prstGeom>
        </p:spPr>
      </p:pic>
    </p:spTree>
    <p:extLst>
      <p:ext uri="{BB962C8B-B14F-4D97-AF65-F5344CB8AC3E}">
        <p14:creationId xmlns:p14="http://schemas.microsoft.com/office/powerpoint/2010/main" val="1445904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3C17438-6F5D-46E6-867B-8C7DCA586E34}"/>
              </a:ext>
            </a:extLst>
          </p:cNvPr>
          <p:cNvSpPr>
            <a:spLocks noGrp="1"/>
          </p:cNvSpPr>
          <p:nvPr>
            <p:ph type="title"/>
          </p:nvPr>
        </p:nvSpPr>
        <p:spPr>
          <a:xfrm>
            <a:off x="4841721" y="618995"/>
            <a:ext cx="7615322" cy="1325563"/>
          </a:xfrm>
        </p:spPr>
        <p:txBody>
          <a:bodyPr>
            <a:noAutofit/>
          </a:bodyPr>
          <a:lstStyle/>
          <a:p>
            <a:pPr algn="ctr"/>
            <a:r>
              <a:rPr lang="es-BO" sz="3200" dirty="0">
                <a:solidFill>
                  <a:srgbClr val="0070C0"/>
                </a:solidFill>
                <a:latin typeface="Eras Bold ITC" panose="020B0907030504020204" pitchFamily="34" charset="0"/>
                <a:cs typeface="Arial" panose="020B0604020202020204" pitchFamily="34" charset="0"/>
              </a:rPr>
              <a:t/>
            </a:r>
            <a:br>
              <a:rPr lang="es-BO" sz="3200" dirty="0">
                <a:solidFill>
                  <a:srgbClr val="0070C0"/>
                </a:solidFill>
                <a:latin typeface="Eras Bold ITC" panose="020B0907030504020204" pitchFamily="34" charset="0"/>
                <a:cs typeface="Arial" panose="020B0604020202020204" pitchFamily="34" charset="0"/>
              </a:rPr>
            </a:br>
            <a:r>
              <a:rPr lang="es-BO" sz="3200" dirty="0">
                <a:solidFill>
                  <a:srgbClr val="0070C0"/>
                </a:solidFill>
                <a:latin typeface="Eras Bold ITC" panose="020B0907030504020204" pitchFamily="34" charset="0"/>
                <a:cs typeface="Arial" panose="020B0604020202020204" pitchFamily="34" charset="0"/>
              </a:rPr>
              <a:t>RED DE APOYO – ESCUCHA SOLIDARIA </a:t>
            </a:r>
            <a:br>
              <a:rPr lang="es-BO" sz="3200" dirty="0">
                <a:solidFill>
                  <a:srgbClr val="0070C0"/>
                </a:solidFill>
                <a:latin typeface="Eras Bold ITC" panose="020B0907030504020204" pitchFamily="34" charset="0"/>
                <a:cs typeface="Arial" panose="020B0604020202020204" pitchFamily="34" charset="0"/>
              </a:rPr>
            </a:br>
            <a:r>
              <a:rPr lang="es-BO" sz="3200" dirty="0">
                <a:solidFill>
                  <a:srgbClr val="0070C0"/>
                </a:solidFill>
                <a:latin typeface="Eras Bold ITC" panose="020B0907030504020204" pitchFamily="34" charset="0"/>
                <a:cs typeface="Arial" panose="020B0604020202020204" pitchFamily="34" charset="0"/>
              </a:rPr>
              <a:t/>
            </a:r>
            <a:br>
              <a:rPr lang="es-BO" sz="3200" dirty="0">
                <a:solidFill>
                  <a:srgbClr val="0070C0"/>
                </a:solidFill>
                <a:latin typeface="Eras Bold ITC" panose="020B0907030504020204" pitchFamily="34" charset="0"/>
                <a:cs typeface="Arial" panose="020B0604020202020204" pitchFamily="34" charset="0"/>
              </a:rPr>
            </a:br>
            <a:r>
              <a:rPr lang="es-BO" sz="3200" b="1" dirty="0">
                <a:ln w="22225">
                  <a:solidFill>
                    <a:schemeClr val="accent2"/>
                  </a:solidFill>
                  <a:prstDash val="solid"/>
                </a:ln>
                <a:solidFill>
                  <a:srgbClr val="00B0F0"/>
                </a:solidFill>
                <a:latin typeface="Eras Bold ITC" panose="020B0907030504020204" pitchFamily="34" charset="0"/>
              </a:rPr>
              <a:t/>
            </a:r>
            <a:br>
              <a:rPr lang="es-BO" sz="3200" b="1" dirty="0">
                <a:ln w="22225">
                  <a:solidFill>
                    <a:schemeClr val="accent2"/>
                  </a:solidFill>
                  <a:prstDash val="solid"/>
                </a:ln>
                <a:solidFill>
                  <a:srgbClr val="00B0F0"/>
                </a:solidFill>
                <a:latin typeface="Eras Bold ITC" panose="020B0907030504020204" pitchFamily="34" charset="0"/>
              </a:rPr>
            </a:br>
            <a:r>
              <a:rPr lang="es-BO" sz="2800" b="1" dirty="0">
                <a:latin typeface="Eras Bold ITC" panose="020B0907030504020204" pitchFamily="34" charset="0"/>
              </a:rPr>
              <a:t>LÍNEA GRATUITA:</a:t>
            </a:r>
            <a:r>
              <a:rPr lang="es-ES" sz="2800" b="1" dirty="0">
                <a:latin typeface="Eras Bold ITC" panose="020B0907030504020204" pitchFamily="34" charset="0"/>
              </a:rPr>
              <a:t> 800 14 4900  </a:t>
            </a:r>
            <a:r>
              <a:rPr lang="es-ES" sz="3200" b="1" dirty="0">
                <a:ln w="22225">
                  <a:solidFill>
                    <a:schemeClr val="accent2"/>
                  </a:solidFill>
                  <a:prstDash val="solid"/>
                </a:ln>
                <a:solidFill>
                  <a:srgbClr val="00B0F0"/>
                </a:solidFill>
              </a:rPr>
              <a:t/>
            </a:r>
            <a:br>
              <a:rPr lang="es-ES" sz="3200" b="1" dirty="0">
                <a:ln w="22225">
                  <a:solidFill>
                    <a:schemeClr val="accent2"/>
                  </a:solidFill>
                  <a:prstDash val="solid"/>
                </a:ln>
                <a:solidFill>
                  <a:srgbClr val="00B0F0"/>
                </a:solidFill>
              </a:rPr>
            </a:br>
            <a:endParaRPr lang="es-BO" sz="3600" dirty="0">
              <a:solidFill>
                <a:srgbClr val="0070C0"/>
              </a:solidFill>
              <a:latin typeface="Eras Bold ITC" panose="020B0907030504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xmlns="" id="{E89DAA05-677E-4092-85D7-70C7D0A93B5A}"/>
              </a:ext>
            </a:extLst>
          </p:cNvPr>
          <p:cNvSpPr txBox="1"/>
          <p:nvPr/>
        </p:nvSpPr>
        <p:spPr>
          <a:xfrm>
            <a:off x="341113" y="1595021"/>
            <a:ext cx="6579968" cy="5262979"/>
          </a:xfrm>
          <a:prstGeom prst="rect">
            <a:avLst/>
          </a:prstGeom>
          <a:noFill/>
        </p:spPr>
        <p:txBody>
          <a:bodyPr wrap="square" rtlCol="0">
            <a:spAutoFit/>
          </a:bodyPr>
          <a:lstStyle/>
          <a:p>
            <a:endParaRPr lang="es-ES" sz="2800" dirty="0">
              <a:latin typeface="Arial" panose="020B0604020202020204" pitchFamily="34" charset="0"/>
              <a:cs typeface="Arial" panose="020B0604020202020204" pitchFamily="34" charset="0"/>
            </a:endParaRPr>
          </a:p>
          <a:p>
            <a:pPr algn="just">
              <a:lnSpc>
                <a:spcPct val="200000"/>
              </a:lnSpc>
            </a:pPr>
            <a:endParaRPr lang="es-MX" sz="2800" dirty="0">
              <a:latin typeface="Arial" panose="020B0604020202020204" pitchFamily="34" charset="0"/>
              <a:cs typeface="Arial" panose="020B0604020202020204" pitchFamily="34" charset="0"/>
            </a:endParaRPr>
          </a:p>
          <a:p>
            <a:pPr algn="just">
              <a:lnSpc>
                <a:spcPct val="200000"/>
              </a:lnSpc>
            </a:pPr>
            <a:r>
              <a:rPr lang="es-MX" sz="2800" dirty="0">
                <a:latin typeface="Arial" panose="020B0604020202020204" pitchFamily="34" charset="0"/>
                <a:cs typeface="Arial" panose="020B0604020202020204" pitchFamily="34" charset="0"/>
              </a:rPr>
              <a:t>Una de las aristas más importantes y atendidas fue la </a:t>
            </a:r>
            <a:r>
              <a:rPr lang="es-MX" sz="2800" b="1" dirty="0">
                <a:solidFill>
                  <a:schemeClr val="accent2"/>
                </a:solidFill>
                <a:latin typeface="Arial" panose="020B0604020202020204" pitchFamily="34" charset="0"/>
                <a:cs typeface="Arial" panose="020B0604020202020204" pitchFamily="34" charset="0"/>
              </a:rPr>
              <a:t>contención emocional </a:t>
            </a:r>
            <a:r>
              <a:rPr lang="es-MX" sz="2800" dirty="0">
                <a:latin typeface="Arial" panose="020B0604020202020204" pitchFamily="34" charset="0"/>
                <a:cs typeface="Arial" panose="020B0604020202020204" pitchFamily="34" charset="0"/>
              </a:rPr>
              <a:t>en casos </a:t>
            </a:r>
            <a:r>
              <a:rPr lang="es-MX" sz="2800" b="1" dirty="0">
                <a:solidFill>
                  <a:srgbClr val="7030A0"/>
                </a:solidFill>
                <a:latin typeface="Arial" panose="020B0604020202020204" pitchFamily="34" charset="0"/>
                <a:cs typeface="Arial" panose="020B0604020202020204" pitchFamily="34" charset="0"/>
              </a:rPr>
              <a:t>de violencia contra las mujeres </a:t>
            </a:r>
            <a:r>
              <a:rPr lang="es-MX" sz="2800" dirty="0">
                <a:latin typeface="Arial" panose="020B0604020202020204" pitchFamily="34" charset="0"/>
                <a:cs typeface="Arial" panose="020B0604020202020204" pitchFamily="34" charset="0"/>
              </a:rPr>
              <a:t>en sus lugares de residencia</a:t>
            </a:r>
            <a:r>
              <a:rPr lang="es-MX" sz="2800" dirty="0"/>
              <a:t>.</a:t>
            </a:r>
            <a:endParaRPr lang="es-BO" sz="2800" dirty="0"/>
          </a:p>
          <a:p>
            <a:endParaRPr lang="es-ES" sz="2800"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xmlns="" id="{866A1C65-51F1-4777-8A06-E93737D1C2BD}"/>
              </a:ext>
            </a:extLst>
          </p:cNvPr>
          <p:cNvPicPr>
            <a:picLocks noChangeAspect="1"/>
          </p:cNvPicPr>
          <p:nvPr/>
        </p:nvPicPr>
        <p:blipFill>
          <a:blip r:embed="rId2"/>
          <a:stretch>
            <a:fillRect/>
          </a:stretch>
        </p:blipFill>
        <p:spPr>
          <a:xfrm>
            <a:off x="7332105" y="2849218"/>
            <a:ext cx="4004129" cy="3217510"/>
          </a:xfrm>
          <a:prstGeom prst="rect">
            <a:avLst/>
          </a:prstGeom>
        </p:spPr>
      </p:pic>
    </p:spTree>
    <p:extLst>
      <p:ext uri="{BB962C8B-B14F-4D97-AF65-F5344CB8AC3E}">
        <p14:creationId xmlns:p14="http://schemas.microsoft.com/office/powerpoint/2010/main" val="199436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10375"/>
          </a:xfrm>
          <a:prstGeom prst="rect">
            <a:avLst/>
          </a:prstGeom>
        </p:spPr>
      </p:pic>
      <p:sp>
        <p:nvSpPr>
          <p:cNvPr id="4" name="CuadroTexto 3"/>
          <p:cNvSpPr txBox="1"/>
          <p:nvPr/>
        </p:nvSpPr>
        <p:spPr>
          <a:xfrm>
            <a:off x="4912659" y="351484"/>
            <a:ext cx="7082117" cy="1077218"/>
          </a:xfrm>
          <a:prstGeom prst="rect">
            <a:avLst/>
          </a:prstGeom>
          <a:noFill/>
        </p:spPr>
        <p:txBody>
          <a:bodyPr wrap="square" rtlCol="0">
            <a:spAutoFit/>
          </a:bodyPr>
          <a:lstStyle/>
          <a:p>
            <a:pPr algn="ctr"/>
            <a:r>
              <a:rPr lang="es-ES" sz="3200" b="1" dirty="0">
                <a:solidFill>
                  <a:srgbClr val="A49CE5"/>
                </a:solidFill>
                <a:latin typeface="Eras Bold ITC" panose="020B0907030504020204" pitchFamily="34" charset="0"/>
              </a:rPr>
              <a:t>DATOS </a:t>
            </a:r>
          </a:p>
          <a:p>
            <a:pPr algn="ctr"/>
            <a:r>
              <a:rPr lang="es-ES" sz="3200" b="1" dirty="0">
                <a:solidFill>
                  <a:srgbClr val="A49CE5"/>
                </a:solidFill>
                <a:latin typeface="Eras Bold ITC" panose="020B0907030504020204" pitchFamily="34" charset="0"/>
              </a:rPr>
              <a:t>LÍNEA SOLIDARIA</a:t>
            </a:r>
          </a:p>
        </p:txBody>
      </p:sp>
      <p:sp>
        <p:nvSpPr>
          <p:cNvPr id="10" name="CuadroTexto 9">
            <a:extLst>
              <a:ext uri="{FF2B5EF4-FFF2-40B4-BE49-F238E27FC236}">
                <a16:creationId xmlns:a16="http://schemas.microsoft.com/office/drawing/2014/main" xmlns="" id="{20A496A1-9AFB-4FBF-98A4-A79CC806EC03}"/>
              </a:ext>
            </a:extLst>
          </p:cNvPr>
          <p:cNvSpPr txBox="1"/>
          <p:nvPr/>
        </p:nvSpPr>
        <p:spPr>
          <a:xfrm>
            <a:off x="718875" y="4110842"/>
            <a:ext cx="3292636" cy="2161062"/>
          </a:xfrm>
          <a:prstGeom prst="rect">
            <a:avLst/>
          </a:prstGeom>
          <a:solidFill>
            <a:schemeClr val="accent2">
              <a:lumMod val="40000"/>
              <a:lumOff val="60000"/>
            </a:schemeClr>
          </a:solidFill>
        </p:spPr>
        <p:txBody>
          <a:bodyPr wrap="square">
            <a:spAutoFit/>
          </a:bodyPr>
          <a:lstStyle/>
          <a:p>
            <a:pPr algn="ctr"/>
            <a:r>
              <a:rPr lang="es-ES" sz="4000" dirty="0">
                <a:latin typeface="Arial" panose="020B0604020202020204" pitchFamily="34" charset="0"/>
                <a:cs typeface="Arial" panose="020B0604020202020204" pitchFamily="34" charset="0"/>
              </a:rPr>
              <a:t>Total de llamadas  </a:t>
            </a:r>
            <a:r>
              <a:rPr lang="es-ES" sz="5400" b="1" dirty="0">
                <a:solidFill>
                  <a:srgbClr val="0070C0"/>
                </a:solidFill>
                <a:latin typeface="Arial" panose="020B0604020202020204" pitchFamily="34" charset="0"/>
                <a:cs typeface="Arial" panose="020B0604020202020204" pitchFamily="34" charset="0"/>
              </a:rPr>
              <a:t>2048</a:t>
            </a:r>
            <a:endParaRPr lang="es-ES" sz="4000" b="1" dirty="0">
              <a:solidFill>
                <a:srgbClr val="0070C0"/>
              </a:solidFill>
              <a:latin typeface="Arial" panose="020B0604020202020204" pitchFamily="34" charset="0"/>
              <a:cs typeface="Arial" panose="020B0604020202020204" pitchFamily="34" charset="0"/>
            </a:endParaRPr>
          </a:p>
        </p:txBody>
      </p:sp>
      <p:graphicFrame>
        <p:nvGraphicFramePr>
          <p:cNvPr id="11" name="Gráfico 10">
            <a:extLst>
              <a:ext uri="{FF2B5EF4-FFF2-40B4-BE49-F238E27FC236}">
                <a16:creationId xmlns:a16="http://schemas.microsoft.com/office/drawing/2014/main" xmlns="" id="{3A34F02D-8A17-4A89-88CA-47D0A16DE42D}"/>
              </a:ext>
            </a:extLst>
          </p:cNvPr>
          <p:cNvGraphicFramePr>
            <a:graphicFrameLocks/>
          </p:cNvGraphicFramePr>
          <p:nvPr>
            <p:extLst>
              <p:ext uri="{D42A27DB-BD31-4B8C-83A1-F6EECF244321}">
                <p14:modId xmlns:p14="http://schemas.microsoft.com/office/powerpoint/2010/main" val="372523647"/>
              </p:ext>
            </p:extLst>
          </p:nvPr>
        </p:nvGraphicFramePr>
        <p:xfrm>
          <a:off x="5711687" y="2276971"/>
          <a:ext cx="4615654" cy="3894168"/>
        </p:xfrm>
        <a:graphic>
          <a:graphicData uri="http://schemas.openxmlformats.org/drawingml/2006/chart">
            <c:chart xmlns:c="http://schemas.openxmlformats.org/drawingml/2006/chart" xmlns:r="http://schemas.openxmlformats.org/officeDocument/2006/relationships" r:id="rId3"/>
          </a:graphicData>
        </a:graphic>
      </p:graphicFrame>
      <p:pic>
        <p:nvPicPr>
          <p:cNvPr id="5" name="Imagen 4">
            <a:extLst>
              <a:ext uri="{FF2B5EF4-FFF2-40B4-BE49-F238E27FC236}">
                <a16:creationId xmlns:a16="http://schemas.microsoft.com/office/drawing/2014/main" xmlns="" id="{1CB35B01-D75D-41F7-83B9-1762367B187D}"/>
              </a:ext>
            </a:extLst>
          </p:cNvPr>
          <p:cNvPicPr>
            <a:picLocks noChangeAspect="1"/>
          </p:cNvPicPr>
          <p:nvPr/>
        </p:nvPicPr>
        <p:blipFill>
          <a:blip r:embed="rId4"/>
          <a:stretch>
            <a:fillRect/>
          </a:stretch>
        </p:blipFill>
        <p:spPr>
          <a:xfrm>
            <a:off x="3266341" y="1428702"/>
            <a:ext cx="2087537" cy="2087537"/>
          </a:xfrm>
          <a:prstGeom prst="rect">
            <a:avLst/>
          </a:prstGeom>
        </p:spPr>
      </p:pic>
    </p:spTree>
    <p:extLst>
      <p:ext uri="{BB962C8B-B14F-4D97-AF65-F5344CB8AC3E}">
        <p14:creationId xmlns:p14="http://schemas.microsoft.com/office/powerpoint/2010/main" val="423134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11"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8A90C5B0-6926-42F8-9932-D5A7D6635194}"/>
              </a:ext>
            </a:extLst>
          </p:cNvPr>
          <p:cNvSpPr txBox="1"/>
          <p:nvPr/>
        </p:nvSpPr>
        <p:spPr>
          <a:xfrm>
            <a:off x="4912659" y="351484"/>
            <a:ext cx="7082117" cy="584775"/>
          </a:xfrm>
          <a:prstGeom prst="rect">
            <a:avLst/>
          </a:prstGeom>
          <a:noFill/>
        </p:spPr>
        <p:txBody>
          <a:bodyPr wrap="square" rtlCol="0">
            <a:spAutoFit/>
          </a:bodyPr>
          <a:lstStyle/>
          <a:p>
            <a:pPr algn="ctr"/>
            <a:r>
              <a:rPr lang="es-ES" sz="3200" b="1" dirty="0">
                <a:solidFill>
                  <a:srgbClr val="A49CE5"/>
                </a:solidFill>
                <a:latin typeface="Eras Bold ITC" panose="020B0907030504020204" pitchFamily="34" charset="0"/>
              </a:rPr>
              <a:t>Empezamos por casa…</a:t>
            </a:r>
          </a:p>
        </p:txBody>
      </p:sp>
      <p:pic>
        <p:nvPicPr>
          <p:cNvPr id="3" name="Imagen 2">
            <a:extLst>
              <a:ext uri="{FF2B5EF4-FFF2-40B4-BE49-F238E27FC236}">
                <a16:creationId xmlns:a16="http://schemas.microsoft.com/office/drawing/2014/main" xmlns="" id="{FA5C8CA6-155E-46D6-982F-1B0F9139E07B}"/>
              </a:ext>
            </a:extLst>
          </p:cNvPr>
          <p:cNvPicPr>
            <a:picLocks noChangeAspect="1"/>
          </p:cNvPicPr>
          <p:nvPr/>
        </p:nvPicPr>
        <p:blipFill>
          <a:blip r:embed="rId2"/>
          <a:stretch>
            <a:fillRect/>
          </a:stretch>
        </p:blipFill>
        <p:spPr>
          <a:xfrm>
            <a:off x="2471925" y="1537251"/>
            <a:ext cx="7082116" cy="4719567"/>
          </a:xfrm>
          <a:prstGeom prst="rect">
            <a:avLst/>
          </a:prstGeom>
        </p:spPr>
      </p:pic>
    </p:spTree>
    <p:extLst>
      <p:ext uri="{BB962C8B-B14F-4D97-AF65-F5344CB8AC3E}">
        <p14:creationId xmlns:p14="http://schemas.microsoft.com/office/powerpoint/2010/main" val="234139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53E91663-EA68-4ABC-94FC-1E85454E8480}"/>
              </a:ext>
            </a:extLst>
          </p:cNvPr>
          <p:cNvPicPr>
            <a:picLocks noChangeAspect="1"/>
          </p:cNvPicPr>
          <p:nvPr/>
        </p:nvPicPr>
        <p:blipFill>
          <a:blip r:embed="rId2"/>
          <a:stretch>
            <a:fillRect/>
          </a:stretch>
        </p:blipFill>
        <p:spPr>
          <a:xfrm>
            <a:off x="1627381" y="1460616"/>
            <a:ext cx="2647950" cy="1477926"/>
          </a:xfrm>
          <a:prstGeom prst="rect">
            <a:avLst/>
          </a:prstGeom>
        </p:spPr>
      </p:pic>
      <p:pic>
        <p:nvPicPr>
          <p:cNvPr id="5" name="Imagen 4">
            <a:extLst>
              <a:ext uri="{FF2B5EF4-FFF2-40B4-BE49-F238E27FC236}">
                <a16:creationId xmlns:a16="http://schemas.microsoft.com/office/drawing/2014/main" xmlns="" id="{694DD2C6-58F4-442A-ABDE-6964ADCD9AD7}"/>
              </a:ext>
            </a:extLst>
          </p:cNvPr>
          <p:cNvPicPr>
            <a:picLocks noChangeAspect="1"/>
          </p:cNvPicPr>
          <p:nvPr/>
        </p:nvPicPr>
        <p:blipFill rotWithShape="1">
          <a:blip r:embed="rId3"/>
          <a:srcRect l="6157" r="7234" b="2709"/>
          <a:stretch/>
        </p:blipFill>
        <p:spPr>
          <a:xfrm>
            <a:off x="3943120" y="2199579"/>
            <a:ext cx="4705815" cy="3398334"/>
          </a:xfrm>
          <a:prstGeom prst="rect">
            <a:avLst/>
          </a:prstGeom>
        </p:spPr>
      </p:pic>
      <p:pic>
        <p:nvPicPr>
          <p:cNvPr id="6" name="Imagen 5">
            <a:extLst>
              <a:ext uri="{FF2B5EF4-FFF2-40B4-BE49-F238E27FC236}">
                <a16:creationId xmlns:a16="http://schemas.microsoft.com/office/drawing/2014/main" xmlns="" id="{2571862A-7EC8-4563-991A-ACEAED911125}"/>
              </a:ext>
            </a:extLst>
          </p:cNvPr>
          <p:cNvPicPr>
            <a:picLocks noChangeAspect="1"/>
          </p:cNvPicPr>
          <p:nvPr/>
        </p:nvPicPr>
        <p:blipFill>
          <a:blip r:embed="rId4"/>
          <a:stretch>
            <a:fillRect/>
          </a:stretch>
        </p:blipFill>
        <p:spPr>
          <a:xfrm>
            <a:off x="8149456" y="4612852"/>
            <a:ext cx="2647950" cy="1724025"/>
          </a:xfrm>
          <a:prstGeom prst="rect">
            <a:avLst/>
          </a:prstGeom>
        </p:spPr>
      </p:pic>
      <p:pic>
        <p:nvPicPr>
          <p:cNvPr id="7" name="Imagen 6">
            <a:extLst>
              <a:ext uri="{FF2B5EF4-FFF2-40B4-BE49-F238E27FC236}">
                <a16:creationId xmlns:a16="http://schemas.microsoft.com/office/drawing/2014/main" xmlns="" id="{8058447D-B13A-48F3-ADCD-A0011848DD6D}"/>
              </a:ext>
            </a:extLst>
          </p:cNvPr>
          <p:cNvPicPr>
            <a:picLocks noChangeAspect="1"/>
          </p:cNvPicPr>
          <p:nvPr/>
        </p:nvPicPr>
        <p:blipFill>
          <a:blip r:embed="rId5"/>
          <a:stretch>
            <a:fillRect/>
          </a:stretch>
        </p:blipFill>
        <p:spPr>
          <a:xfrm>
            <a:off x="8197081" y="835413"/>
            <a:ext cx="2600325" cy="1752600"/>
          </a:xfrm>
          <a:prstGeom prst="rect">
            <a:avLst/>
          </a:prstGeom>
        </p:spPr>
      </p:pic>
      <p:pic>
        <p:nvPicPr>
          <p:cNvPr id="8" name="Imagen 7">
            <a:extLst>
              <a:ext uri="{FF2B5EF4-FFF2-40B4-BE49-F238E27FC236}">
                <a16:creationId xmlns:a16="http://schemas.microsoft.com/office/drawing/2014/main" xmlns="" id="{19C27C52-6B5F-42C2-8361-FDE27753BDAF}"/>
              </a:ext>
            </a:extLst>
          </p:cNvPr>
          <p:cNvPicPr>
            <a:picLocks noChangeAspect="1"/>
          </p:cNvPicPr>
          <p:nvPr/>
        </p:nvPicPr>
        <p:blipFill>
          <a:blip r:embed="rId6"/>
          <a:stretch>
            <a:fillRect/>
          </a:stretch>
        </p:blipFill>
        <p:spPr>
          <a:xfrm>
            <a:off x="1715202" y="4750188"/>
            <a:ext cx="2695575" cy="1695450"/>
          </a:xfrm>
          <a:prstGeom prst="rect">
            <a:avLst/>
          </a:prstGeom>
        </p:spPr>
      </p:pic>
      <p:sp>
        <p:nvSpPr>
          <p:cNvPr id="9" name="Título 1">
            <a:extLst>
              <a:ext uri="{FF2B5EF4-FFF2-40B4-BE49-F238E27FC236}">
                <a16:creationId xmlns:a16="http://schemas.microsoft.com/office/drawing/2014/main" xmlns="" id="{F5611E2D-9561-4F0C-A551-C2BA46A93DC9}"/>
              </a:ext>
            </a:extLst>
          </p:cNvPr>
          <p:cNvSpPr>
            <a:spLocks noGrp="1"/>
          </p:cNvSpPr>
          <p:nvPr>
            <p:ph type="title"/>
          </p:nvPr>
        </p:nvSpPr>
        <p:spPr>
          <a:xfrm>
            <a:off x="5201087" y="1010170"/>
            <a:ext cx="2180374" cy="900889"/>
          </a:xfrm>
          <a:solidFill>
            <a:srgbClr val="FFFF00"/>
          </a:solidFill>
        </p:spPr>
        <p:txBody>
          <a:bodyPr/>
          <a:lstStyle/>
          <a:p>
            <a:pPr algn="ctr"/>
            <a:r>
              <a:rPr lang="es-MX" dirty="0">
                <a:latin typeface="Eras Bold ITC" panose="020B0907030504020204" pitchFamily="34" charset="0"/>
              </a:rPr>
              <a:t>La Paz </a:t>
            </a:r>
            <a:endParaRPr lang="es-BO" dirty="0">
              <a:latin typeface="Eras Bold ITC" panose="020B0907030504020204" pitchFamily="34" charset="0"/>
            </a:endParaRPr>
          </a:p>
        </p:txBody>
      </p:sp>
      <p:sp>
        <p:nvSpPr>
          <p:cNvPr id="10" name="Flecha: hacia abajo 9">
            <a:extLst>
              <a:ext uri="{FF2B5EF4-FFF2-40B4-BE49-F238E27FC236}">
                <a16:creationId xmlns:a16="http://schemas.microsoft.com/office/drawing/2014/main" xmlns="" id="{80290858-A87F-4F3C-AAF2-E349D1606C73}"/>
              </a:ext>
            </a:extLst>
          </p:cNvPr>
          <p:cNvSpPr/>
          <p:nvPr/>
        </p:nvSpPr>
        <p:spPr>
          <a:xfrm>
            <a:off x="3750365" y="2588013"/>
            <a:ext cx="967409" cy="45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8563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3C30D192-EF25-4BCE-AE07-5D8E3148F8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156" y="1611499"/>
            <a:ext cx="4312887" cy="2874134"/>
          </a:xfrm>
          <a:prstGeom prst="rect">
            <a:avLst/>
          </a:prstGeom>
        </p:spPr>
      </p:pic>
      <p:sp>
        <p:nvSpPr>
          <p:cNvPr id="5" name="CuadroTexto 4">
            <a:extLst>
              <a:ext uri="{FF2B5EF4-FFF2-40B4-BE49-F238E27FC236}">
                <a16:creationId xmlns:a16="http://schemas.microsoft.com/office/drawing/2014/main" xmlns="" id="{FB40DFAF-AFC3-443B-962E-F448517C3DFF}"/>
              </a:ext>
            </a:extLst>
          </p:cNvPr>
          <p:cNvSpPr txBox="1"/>
          <p:nvPr/>
        </p:nvSpPr>
        <p:spPr>
          <a:xfrm>
            <a:off x="5196146" y="1709531"/>
            <a:ext cx="5820824" cy="4752263"/>
          </a:xfrm>
          <a:prstGeom prst="rect">
            <a:avLst/>
          </a:prstGeom>
          <a:solidFill>
            <a:schemeClr val="accent4">
              <a:lumMod val="60000"/>
              <a:lumOff val="40000"/>
            </a:schemeClr>
          </a:solidFill>
        </p:spPr>
        <p:txBody>
          <a:bodyPr wrap="square" rtlCol="0">
            <a:spAutoFit/>
          </a:bodyPr>
          <a:lstStyle/>
          <a:p>
            <a:pPr algn="just"/>
            <a:endParaRPr lang="es-MX" sz="1400" b="1" dirty="0">
              <a:solidFill>
                <a:srgbClr val="00BCCD"/>
              </a:solidFill>
              <a:latin typeface="Arial" panose="020B0604020202020204" pitchFamily="34" charset="0"/>
              <a:cs typeface="Arial" panose="020B0604020202020204" pitchFamily="34" charset="0"/>
            </a:endParaRPr>
          </a:p>
          <a:p>
            <a:pPr algn="just">
              <a:lnSpc>
                <a:spcPct val="150000"/>
              </a:lnSpc>
            </a:pPr>
            <a:r>
              <a:rPr lang="es-MX" sz="2800" dirty="0">
                <a:latin typeface="Arial" panose="020B0604020202020204" pitchFamily="34" charset="0"/>
                <a:cs typeface="Arial" panose="020B0604020202020204" pitchFamily="34" charset="0"/>
              </a:rPr>
              <a:t>Promover que las y los servidores públicos municipales  del GAMLP </a:t>
            </a:r>
            <a:r>
              <a:rPr lang="es-MX" sz="2800" b="1" dirty="0">
                <a:latin typeface="Arial" panose="020B0604020202020204" pitchFamily="34" charset="0"/>
                <a:cs typeface="Arial" panose="020B0604020202020204" pitchFamily="34" charset="0"/>
              </a:rPr>
              <a:t>identifiquen, desnaturalicen y denuncien casos de violencia  en razón de género, tanto en sus círculos personales como laborales</a:t>
            </a:r>
            <a:r>
              <a:rPr lang="es-MX" sz="2400" b="1" dirty="0">
                <a:latin typeface="Arial" panose="020B0604020202020204" pitchFamily="34" charset="0"/>
                <a:cs typeface="Arial" panose="020B0604020202020204" pitchFamily="34" charset="0"/>
              </a:rPr>
              <a:t>. </a:t>
            </a:r>
            <a:endParaRPr lang="es-BO" sz="2400" b="1" dirty="0">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xmlns="" id="{AC69B2F8-49CC-46D8-B082-29B7A459B971}"/>
              </a:ext>
            </a:extLst>
          </p:cNvPr>
          <p:cNvSpPr txBox="1"/>
          <p:nvPr/>
        </p:nvSpPr>
        <p:spPr>
          <a:xfrm>
            <a:off x="5196146" y="657391"/>
            <a:ext cx="6601408" cy="954107"/>
          </a:xfrm>
          <a:prstGeom prst="rect">
            <a:avLst/>
          </a:prstGeom>
          <a:noFill/>
        </p:spPr>
        <p:txBody>
          <a:bodyPr wrap="square">
            <a:spAutoFit/>
          </a:bodyPr>
          <a:lstStyle/>
          <a:p>
            <a:pPr algn="ctr"/>
            <a:r>
              <a:rPr lang="es-MX" sz="2800" b="1" dirty="0">
                <a:solidFill>
                  <a:srgbClr val="00BCCD"/>
                </a:solidFill>
                <a:latin typeface="Arial" panose="020B0604020202020204" pitchFamily="34" charset="0"/>
                <a:cs typeface="Arial" panose="020B0604020202020204" pitchFamily="34" charset="0"/>
              </a:rPr>
              <a:t>TALLERES: “ELIGIENDO VIVIR SIN VIOLENCIA”</a:t>
            </a:r>
          </a:p>
        </p:txBody>
      </p:sp>
      <p:pic>
        <p:nvPicPr>
          <p:cNvPr id="2" name="Imagen 1">
            <a:extLst>
              <a:ext uri="{FF2B5EF4-FFF2-40B4-BE49-F238E27FC236}">
                <a16:creationId xmlns:a16="http://schemas.microsoft.com/office/drawing/2014/main" xmlns="" id="{4C1F1801-44EA-419F-A6D6-352EB987612C}"/>
              </a:ext>
            </a:extLst>
          </p:cNvPr>
          <p:cNvPicPr>
            <a:picLocks noChangeAspect="1"/>
          </p:cNvPicPr>
          <p:nvPr/>
        </p:nvPicPr>
        <p:blipFill>
          <a:blip r:embed="rId3"/>
          <a:stretch>
            <a:fillRect/>
          </a:stretch>
        </p:blipFill>
        <p:spPr>
          <a:xfrm rot="20626014">
            <a:off x="1175030" y="4227442"/>
            <a:ext cx="2884443" cy="2234351"/>
          </a:xfrm>
          <a:prstGeom prst="rect">
            <a:avLst/>
          </a:prstGeom>
        </p:spPr>
      </p:pic>
    </p:spTree>
    <p:extLst>
      <p:ext uri="{BB962C8B-B14F-4D97-AF65-F5344CB8AC3E}">
        <p14:creationId xmlns:p14="http://schemas.microsoft.com/office/powerpoint/2010/main" val="993818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92704E35-9F45-4BFE-BE28-A9F6056C9C3C}"/>
              </a:ext>
            </a:extLst>
          </p:cNvPr>
          <p:cNvSpPr txBox="1"/>
          <p:nvPr/>
        </p:nvSpPr>
        <p:spPr>
          <a:xfrm>
            <a:off x="4912659" y="351484"/>
            <a:ext cx="7082117" cy="584775"/>
          </a:xfrm>
          <a:prstGeom prst="rect">
            <a:avLst/>
          </a:prstGeom>
          <a:noFill/>
        </p:spPr>
        <p:txBody>
          <a:bodyPr wrap="square" rtlCol="0">
            <a:spAutoFit/>
          </a:bodyPr>
          <a:lstStyle/>
          <a:p>
            <a:pPr algn="ctr"/>
            <a:r>
              <a:rPr lang="es-ES" sz="3200" b="1" dirty="0">
                <a:solidFill>
                  <a:srgbClr val="9B5C86"/>
                </a:solidFill>
                <a:latin typeface="Eras Bold ITC" panose="020B0907030504020204" pitchFamily="34" charset="0"/>
              </a:rPr>
              <a:t>Nuestra Característica…</a:t>
            </a:r>
          </a:p>
        </p:txBody>
      </p:sp>
      <p:sp>
        <p:nvSpPr>
          <p:cNvPr id="6" name="CuadroTexto 5">
            <a:extLst>
              <a:ext uri="{FF2B5EF4-FFF2-40B4-BE49-F238E27FC236}">
                <a16:creationId xmlns:a16="http://schemas.microsoft.com/office/drawing/2014/main" xmlns="" id="{E79D5752-CEE1-43FB-AF49-1FACB0FC0190}"/>
              </a:ext>
            </a:extLst>
          </p:cNvPr>
          <p:cNvSpPr txBox="1"/>
          <p:nvPr/>
        </p:nvSpPr>
        <p:spPr>
          <a:xfrm>
            <a:off x="78343" y="6043292"/>
            <a:ext cx="8375374" cy="584775"/>
          </a:xfrm>
          <a:prstGeom prst="rect">
            <a:avLst/>
          </a:prstGeom>
          <a:noFill/>
        </p:spPr>
        <p:txBody>
          <a:bodyPr wrap="square" rtlCol="0">
            <a:spAutoFit/>
          </a:bodyPr>
          <a:lstStyle/>
          <a:p>
            <a:pPr algn="ctr"/>
            <a:r>
              <a:rPr lang="es-ES" sz="3200" b="1" dirty="0">
                <a:solidFill>
                  <a:srgbClr val="9B5C86"/>
                </a:solidFill>
                <a:latin typeface="Eras Bold ITC" panose="020B0907030504020204" pitchFamily="34" charset="0"/>
              </a:rPr>
              <a:t>Por un Municipio libre de violencias …</a:t>
            </a:r>
          </a:p>
        </p:txBody>
      </p:sp>
      <p:pic>
        <p:nvPicPr>
          <p:cNvPr id="7" name="Imagen 6">
            <a:extLst>
              <a:ext uri="{FF2B5EF4-FFF2-40B4-BE49-F238E27FC236}">
                <a16:creationId xmlns:a16="http://schemas.microsoft.com/office/drawing/2014/main" xmlns="" id="{B769D513-9EA4-4EBA-BB74-E27A1B5D4A8E}"/>
              </a:ext>
            </a:extLst>
          </p:cNvPr>
          <p:cNvPicPr>
            <a:picLocks noChangeAspect="1"/>
          </p:cNvPicPr>
          <p:nvPr/>
        </p:nvPicPr>
        <p:blipFill rotWithShape="1">
          <a:blip r:embed="rId2"/>
          <a:srcRect t="3880" r="3795"/>
          <a:stretch/>
        </p:blipFill>
        <p:spPr>
          <a:xfrm rot="21446577">
            <a:off x="3483811" y="1472186"/>
            <a:ext cx="4770638" cy="4305910"/>
          </a:xfrm>
          <a:prstGeom prst="rect">
            <a:avLst/>
          </a:prstGeom>
        </p:spPr>
      </p:pic>
    </p:spTree>
    <p:extLst>
      <p:ext uri="{BB962C8B-B14F-4D97-AF65-F5344CB8AC3E}">
        <p14:creationId xmlns:p14="http://schemas.microsoft.com/office/powerpoint/2010/main" val="68860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75AA830-AD38-4FD2-90A8-86412461A4BB}"/>
              </a:ext>
            </a:extLst>
          </p:cNvPr>
          <p:cNvSpPr>
            <a:spLocks noGrp="1"/>
          </p:cNvSpPr>
          <p:nvPr>
            <p:ph type="title"/>
          </p:nvPr>
        </p:nvSpPr>
        <p:spPr>
          <a:xfrm>
            <a:off x="705522" y="2704196"/>
            <a:ext cx="10515600" cy="1325563"/>
          </a:xfrm>
        </p:spPr>
        <p:txBody>
          <a:bodyPr>
            <a:normAutofit fontScale="90000"/>
          </a:bodyPr>
          <a:lstStyle/>
          <a:p>
            <a:pPr algn="ctr"/>
            <a:r>
              <a:rPr lang="es-MX" sz="9600" dirty="0">
                <a:solidFill>
                  <a:srgbClr val="7030A0"/>
                </a:solidFill>
                <a:latin typeface="Eras Bold ITC" panose="020B0907030504020204" pitchFamily="34" charset="0"/>
              </a:rPr>
              <a:t>¡GRACIAS!</a:t>
            </a:r>
            <a:endParaRPr lang="es-BO" sz="9600" dirty="0">
              <a:solidFill>
                <a:srgbClr val="7030A0"/>
              </a:solidFill>
              <a:latin typeface="Eras Bold ITC" panose="020B0907030504020204" pitchFamily="34" charset="0"/>
            </a:endParaRPr>
          </a:p>
        </p:txBody>
      </p:sp>
    </p:spTree>
    <p:extLst>
      <p:ext uri="{BB962C8B-B14F-4D97-AF65-F5344CB8AC3E}">
        <p14:creationId xmlns:p14="http://schemas.microsoft.com/office/powerpoint/2010/main" val="2839000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D40645A1-932F-40E6-8A11-0A2510152A6B}"/>
              </a:ext>
            </a:extLst>
          </p:cNvPr>
          <p:cNvSpPr/>
          <p:nvPr/>
        </p:nvSpPr>
        <p:spPr>
          <a:xfrm>
            <a:off x="2658533" y="735131"/>
            <a:ext cx="7771179" cy="547842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endParaRPr lang="es-MX" sz="5400" b="1" dirty="0">
              <a:solidFill>
                <a:srgbClr val="7030A0"/>
              </a:solidFill>
              <a:latin typeface="Eras Bold ITC" panose="020B0907030504020204" pitchFamily="34" charset="0"/>
            </a:endParaRPr>
          </a:p>
          <a:p>
            <a:pPr algn="ctr">
              <a:lnSpc>
                <a:spcPct val="150000"/>
              </a:lnSpc>
            </a:pPr>
            <a:r>
              <a:rPr lang="es-MX" sz="3600" b="1" dirty="0">
                <a:solidFill>
                  <a:srgbClr val="7030A0"/>
                </a:solidFill>
                <a:latin typeface="Eras Bold ITC" panose="020B0907030504020204" pitchFamily="34" charset="0"/>
              </a:rPr>
              <a:t>EL PAPEL INTEGRAL DE LA GESTIÓN MUNICIPAL FRENTE A LA VIOLENCIA DE GÉNERO EN CUARENTENA</a:t>
            </a:r>
          </a:p>
          <a:p>
            <a:pPr algn="ctr"/>
            <a:endParaRPr lang="es-MX" sz="4000" b="1" dirty="0">
              <a:solidFill>
                <a:srgbClr val="7030A0"/>
              </a:solidFill>
              <a:latin typeface="Eras Bold ITC" panose="020B0907030504020204" pitchFamily="34" charset="0"/>
            </a:endParaRPr>
          </a:p>
          <a:p>
            <a:pPr algn="ctr"/>
            <a:r>
              <a:rPr lang="es-MX" sz="4000" b="1" dirty="0">
                <a:solidFill>
                  <a:srgbClr val="7030A0"/>
                </a:solidFill>
                <a:latin typeface="Eras Bold ITC" panose="020B0907030504020204" pitchFamily="34" charset="0"/>
              </a:rPr>
              <a:t>LA PAZ- BOLIVIA</a:t>
            </a:r>
            <a:endParaRPr lang="es-ES" sz="4000" b="1" cap="none" spc="0" dirty="0">
              <a:ln/>
              <a:solidFill>
                <a:srgbClr val="7030A0"/>
              </a:solidFill>
              <a:effectLst/>
              <a:latin typeface="Eras Bold ITC" panose="020B0907030504020204" pitchFamily="34" charset="0"/>
            </a:endParaRPr>
          </a:p>
        </p:txBody>
      </p:sp>
      <p:pic>
        <p:nvPicPr>
          <p:cNvPr id="6" name="Imagen 5">
            <a:extLst>
              <a:ext uri="{FF2B5EF4-FFF2-40B4-BE49-F238E27FC236}">
                <a16:creationId xmlns:a16="http://schemas.microsoft.com/office/drawing/2014/main" xmlns="" id="{1D34A2AE-9690-41FA-83C0-1FF9D74355AF}"/>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4706"/>
          <a:stretch/>
        </p:blipFill>
        <p:spPr>
          <a:xfrm>
            <a:off x="0" y="5463091"/>
            <a:ext cx="2658533" cy="1394909"/>
          </a:xfrm>
          <a:prstGeom prst="rect">
            <a:avLst/>
          </a:prstGeom>
        </p:spPr>
      </p:pic>
    </p:spTree>
    <p:extLst>
      <p:ext uri="{BB962C8B-B14F-4D97-AF65-F5344CB8AC3E}">
        <p14:creationId xmlns:p14="http://schemas.microsoft.com/office/powerpoint/2010/main" val="4215550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3C17438-6F5D-46E6-867B-8C7DCA586E34}"/>
              </a:ext>
            </a:extLst>
          </p:cNvPr>
          <p:cNvSpPr>
            <a:spLocks noGrp="1"/>
          </p:cNvSpPr>
          <p:nvPr>
            <p:ph type="title"/>
          </p:nvPr>
        </p:nvSpPr>
        <p:spPr>
          <a:xfrm>
            <a:off x="4021677" y="365125"/>
            <a:ext cx="7929282" cy="1325563"/>
          </a:xfrm>
        </p:spPr>
        <p:txBody>
          <a:bodyPr/>
          <a:lstStyle/>
          <a:p>
            <a:pPr algn="ctr"/>
            <a:r>
              <a:rPr lang="es-MX" dirty="0">
                <a:solidFill>
                  <a:srgbClr val="A49CE5"/>
                </a:solidFill>
                <a:latin typeface="Eras Bold ITC" panose="020B0907030504020204" pitchFamily="34" charset="0"/>
              </a:rPr>
              <a:t>    La Gestión Municipal…</a:t>
            </a:r>
            <a:endParaRPr lang="es-BO" dirty="0">
              <a:solidFill>
                <a:srgbClr val="A49CE5"/>
              </a:solidFill>
              <a:latin typeface="Eras Bold ITC" panose="020B0907030504020204" pitchFamily="34" charset="0"/>
            </a:endParaRPr>
          </a:p>
        </p:txBody>
      </p:sp>
      <p:sp>
        <p:nvSpPr>
          <p:cNvPr id="3" name="Marcador de contenido 2">
            <a:extLst>
              <a:ext uri="{FF2B5EF4-FFF2-40B4-BE49-F238E27FC236}">
                <a16:creationId xmlns:a16="http://schemas.microsoft.com/office/drawing/2014/main" xmlns="" id="{3CD337CA-8530-462E-ADBD-D1563D7D8D1B}"/>
              </a:ext>
            </a:extLst>
          </p:cNvPr>
          <p:cNvSpPr>
            <a:spLocks noGrp="1"/>
          </p:cNvSpPr>
          <p:nvPr>
            <p:ph idx="1"/>
          </p:nvPr>
        </p:nvSpPr>
        <p:spPr>
          <a:xfrm>
            <a:off x="4482790" y="1862254"/>
            <a:ext cx="7278904" cy="4706632"/>
          </a:xfrm>
        </p:spPr>
        <p:txBody>
          <a:bodyPr>
            <a:normAutofit/>
          </a:bodyPr>
          <a:lstStyle/>
          <a:p>
            <a:pPr marL="0" indent="0" algn="just">
              <a:lnSpc>
                <a:spcPct val="115000"/>
              </a:lnSpc>
              <a:spcAft>
                <a:spcPts val="800"/>
              </a:spcAft>
              <a:buNone/>
            </a:pPr>
            <a:r>
              <a:rPr lang="es-MX" dirty="0">
                <a:solidFill>
                  <a:srgbClr val="000000"/>
                </a:solidFill>
                <a:latin typeface="Arial" panose="020B0604020202020204" pitchFamily="34" charset="0"/>
                <a:ea typeface="Calibri" panose="020F0502020204030204" pitchFamily="34" charset="0"/>
                <a:cs typeface="Calibri" panose="020F0502020204030204" pitchFamily="34" charset="0"/>
              </a:rPr>
              <a:t>Construir nuevos imaginarios con enfoque de género e igualdad de oportunidades.</a:t>
            </a:r>
            <a:endParaRPr lang="es-BO" b="1"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800"/>
              </a:spcAft>
              <a:buNone/>
            </a:pPr>
            <a:endParaRPr lang="es-MX" b="1" dirty="0">
              <a:solidFill>
                <a:srgbClr val="000000"/>
              </a:solidFill>
              <a:latin typeface="Arial" panose="020B0604020202020204" pitchFamily="34" charset="0"/>
              <a:ea typeface="Calibri" panose="020F0502020204030204" pitchFamily="34" charset="0"/>
              <a:cs typeface="Calibri" panose="020F0502020204030204" pitchFamily="34" charset="0"/>
            </a:endParaRPr>
          </a:p>
          <a:p>
            <a:pPr marL="0" indent="0" algn="just">
              <a:lnSpc>
                <a:spcPct val="115000"/>
              </a:lnSpc>
              <a:spcAft>
                <a:spcPts val="800"/>
              </a:spcAft>
              <a:buNone/>
            </a:pPr>
            <a:r>
              <a:rPr lang="es-MX" sz="2800" b="1" i="0" dirty="0">
                <a:solidFill>
                  <a:srgbClr val="000000"/>
                </a:solidFill>
                <a:effectLst/>
                <a:latin typeface="Arial" panose="020B0604020202020204" pitchFamily="34" charset="0"/>
                <a:ea typeface="Calibri" panose="020F0502020204030204" pitchFamily="34" charset="0"/>
                <a:cs typeface="Calibri" panose="020F0502020204030204" pitchFamily="34" charset="0"/>
              </a:rPr>
              <a:t>Una sociedad basada en equidad de género, cultura de paz, prevención de violencias y discriminación.</a:t>
            </a:r>
          </a:p>
          <a:p>
            <a:pPr marL="0" indent="0" algn="just">
              <a:lnSpc>
                <a:spcPct val="115000"/>
              </a:lnSpc>
              <a:spcAft>
                <a:spcPts val="800"/>
              </a:spcAft>
              <a:buNone/>
            </a:pPr>
            <a:endParaRPr lang="es-MX" b="1" dirty="0">
              <a:solidFill>
                <a:srgbClr val="000000"/>
              </a:solidFill>
              <a:latin typeface="Arial" panose="020B0604020202020204" pitchFamily="34" charset="0"/>
              <a:ea typeface="Calibri" panose="020F0502020204030204" pitchFamily="34" charset="0"/>
              <a:cs typeface="Calibri" panose="020F0502020204030204" pitchFamily="34" charset="0"/>
            </a:endParaRPr>
          </a:p>
        </p:txBody>
      </p:sp>
      <p:pic>
        <p:nvPicPr>
          <p:cNvPr id="1028" name="Picture 4" descr="En todos los oficios, las mujeres de Bolivia ganan menos que los ...">
            <a:extLst>
              <a:ext uri="{FF2B5EF4-FFF2-40B4-BE49-F238E27FC236}">
                <a16:creationId xmlns:a16="http://schemas.microsoft.com/office/drawing/2014/main" xmlns="" id="{F5611F21-5B4D-41E6-8055-71E2615E1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14221">
            <a:off x="1073807" y="2046248"/>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xmlns="" id="{8356D1F0-AA3D-453E-AFE6-00CAB7B26F14}"/>
              </a:ext>
            </a:extLst>
          </p:cNvPr>
          <p:cNvPicPr>
            <a:picLocks noChangeAspect="1"/>
          </p:cNvPicPr>
          <p:nvPr/>
        </p:nvPicPr>
        <p:blipFill>
          <a:blip r:embed="rId4"/>
          <a:stretch>
            <a:fillRect/>
          </a:stretch>
        </p:blipFill>
        <p:spPr>
          <a:xfrm rot="20577963">
            <a:off x="549700" y="4140298"/>
            <a:ext cx="2857500" cy="1600200"/>
          </a:xfrm>
          <a:prstGeom prst="rect">
            <a:avLst/>
          </a:prstGeom>
        </p:spPr>
      </p:pic>
    </p:spTree>
    <p:extLst>
      <p:ext uri="{BB962C8B-B14F-4D97-AF65-F5344CB8AC3E}">
        <p14:creationId xmlns:p14="http://schemas.microsoft.com/office/powerpoint/2010/main" val="2210390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3C17438-6F5D-46E6-867B-8C7DCA586E34}"/>
              </a:ext>
            </a:extLst>
          </p:cNvPr>
          <p:cNvSpPr>
            <a:spLocks noGrp="1"/>
          </p:cNvSpPr>
          <p:nvPr>
            <p:ph type="title"/>
          </p:nvPr>
        </p:nvSpPr>
        <p:spPr>
          <a:xfrm>
            <a:off x="5340626" y="359189"/>
            <a:ext cx="6729602" cy="549275"/>
          </a:xfrm>
        </p:spPr>
        <p:txBody>
          <a:bodyPr>
            <a:normAutofit fontScale="90000"/>
          </a:bodyPr>
          <a:lstStyle/>
          <a:p>
            <a:pPr algn="ctr"/>
            <a:r>
              <a:rPr lang="es-MX" dirty="0">
                <a:solidFill>
                  <a:srgbClr val="A49CE5"/>
                </a:solidFill>
                <a:latin typeface="Eras Bold ITC" panose="020B0907030504020204" pitchFamily="34" charset="0"/>
              </a:rPr>
              <a:t>    Un municipio con enfoque de  género </a:t>
            </a:r>
            <a:endParaRPr lang="es-BO" dirty="0">
              <a:solidFill>
                <a:srgbClr val="A49CE5"/>
              </a:solidFill>
              <a:latin typeface="Eras Bold ITC" panose="020B0907030504020204" pitchFamily="34" charset="0"/>
            </a:endParaRPr>
          </a:p>
        </p:txBody>
      </p:sp>
      <p:sp>
        <p:nvSpPr>
          <p:cNvPr id="3" name="Marcador de contenido 2">
            <a:extLst>
              <a:ext uri="{FF2B5EF4-FFF2-40B4-BE49-F238E27FC236}">
                <a16:creationId xmlns:a16="http://schemas.microsoft.com/office/drawing/2014/main" xmlns="" id="{3CD337CA-8530-462E-ADBD-D1563D7D8D1B}"/>
              </a:ext>
            </a:extLst>
          </p:cNvPr>
          <p:cNvSpPr>
            <a:spLocks noGrp="1"/>
          </p:cNvSpPr>
          <p:nvPr>
            <p:ph idx="1"/>
          </p:nvPr>
        </p:nvSpPr>
        <p:spPr>
          <a:xfrm>
            <a:off x="797428" y="1979952"/>
            <a:ext cx="4887755" cy="4351338"/>
          </a:xfrm>
        </p:spPr>
        <p:txBody>
          <a:bodyPr>
            <a:normAutofit fontScale="77500" lnSpcReduction="20000"/>
          </a:bodyPr>
          <a:lstStyle/>
          <a:p>
            <a:pPr marL="0" indent="0" algn="just">
              <a:lnSpc>
                <a:spcPct val="170000"/>
              </a:lnSpc>
              <a:spcAft>
                <a:spcPts val="800"/>
              </a:spcAft>
              <a:buNone/>
            </a:pPr>
            <a:r>
              <a:rPr lang="es-MX" dirty="0">
                <a:solidFill>
                  <a:srgbClr val="000000"/>
                </a:solidFill>
                <a:latin typeface="Arial" panose="020B0604020202020204" pitchFamily="34" charset="0"/>
                <a:ea typeface="Calibri" panose="020F0502020204030204" pitchFamily="34" charset="0"/>
                <a:cs typeface="Calibri" panose="020F0502020204030204" pitchFamily="34" charset="0"/>
              </a:rPr>
              <a:t>A  través de la</a:t>
            </a:r>
            <a:r>
              <a:rPr lang="es-MX" sz="2800" b="0" i="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transversalidad del enfoque de género, como instrumento global encaminado a </a:t>
            </a:r>
            <a:r>
              <a:rPr lang="es-MX" sz="2800" b="1" i="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promover e integrar la igualdad de oportunidades en todas las áreas sociales, culturales, económicas,  educativas con prácticas participativas e igualitarias</a:t>
            </a:r>
            <a:r>
              <a:rPr lang="es-MX" sz="2800" b="0" i="0" dirty="0">
                <a:solidFill>
                  <a:srgbClr val="000000"/>
                </a:solidFill>
                <a:effectLst/>
                <a:latin typeface="Arial" panose="020B0604020202020204" pitchFamily="34" charset="0"/>
                <a:ea typeface="Calibri" panose="020F0502020204030204" pitchFamily="34" charset="0"/>
                <a:cs typeface="Calibri" panose="020F0502020204030204" pitchFamily="34" charset="0"/>
              </a:rPr>
              <a:t>.</a:t>
            </a:r>
            <a:endParaRPr lang="es-BO"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a:extLst>
              <a:ext uri="{FF2B5EF4-FFF2-40B4-BE49-F238E27FC236}">
                <a16:creationId xmlns:a16="http://schemas.microsoft.com/office/drawing/2014/main" xmlns="" id="{AFD07B20-28F5-43C3-93E7-FEAB5205D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6819" y="1413749"/>
            <a:ext cx="4681817" cy="4030501"/>
          </a:xfrm>
          <a:prstGeom prst="rect">
            <a:avLst/>
          </a:prstGeom>
        </p:spPr>
      </p:pic>
    </p:spTree>
    <p:extLst>
      <p:ext uri="{BB962C8B-B14F-4D97-AF65-F5344CB8AC3E}">
        <p14:creationId xmlns:p14="http://schemas.microsoft.com/office/powerpoint/2010/main" val="1525217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3C17438-6F5D-46E6-867B-8C7DCA586E34}"/>
              </a:ext>
            </a:extLst>
          </p:cNvPr>
          <p:cNvSpPr>
            <a:spLocks noGrp="1"/>
          </p:cNvSpPr>
          <p:nvPr>
            <p:ph type="title"/>
          </p:nvPr>
        </p:nvSpPr>
        <p:spPr>
          <a:xfrm>
            <a:off x="3606073" y="82999"/>
            <a:ext cx="7929282" cy="1325563"/>
          </a:xfrm>
        </p:spPr>
        <p:txBody>
          <a:bodyPr/>
          <a:lstStyle/>
          <a:p>
            <a:pPr algn="ctr"/>
            <a:r>
              <a:rPr lang="es-MX" dirty="0">
                <a:solidFill>
                  <a:srgbClr val="A49CE5"/>
                </a:solidFill>
                <a:latin typeface="Eras Bold ITC" panose="020B0907030504020204" pitchFamily="34" charset="0"/>
              </a:rPr>
              <a:t>    Doble  pandemia</a:t>
            </a:r>
            <a:endParaRPr lang="es-BO" dirty="0">
              <a:solidFill>
                <a:srgbClr val="A49CE5"/>
              </a:solidFill>
              <a:latin typeface="Eras Bold ITC" panose="020B0907030504020204" pitchFamily="34" charset="0"/>
            </a:endParaRPr>
          </a:p>
        </p:txBody>
      </p:sp>
      <p:sp>
        <p:nvSpPr>
          <p:cNvPr id="3" name="Marcador de contenido 2">
            <a:extLst>
              <a:ext uri="{FF2B5EF4-FFF2-40B4-BE49-F238E27FC236}">
                <a16:creationId xmlns:a16="http://schemas.microsoft.com/office/drawing/2014/main" xmlns="" id="{3CD337CA-8530-462E-ADBD-D1563D7D8D1B}"/>
              </a:ext>
            </a:extLst>
          </p:cNvPr>
          <p:cNvSpPr>
            <a:spLocks noGrp="1"/>
          </p:cNvSpPr>
          <p:nvPr>
            <p:ph idx="1"/>
          </p:nvPr>
        </p:nvSpPr>
        <p:spPr>
          <a:xfrm>
            <a:off x="5245234" y="1536254"/>
            <a:ext cx="6557768" cy="3163168"/>
          </a:xfrm>
        </p:spPr>
        <p:txBody>
          <a:bodyPr>
            <a:noAutofit/>
          </a:bodyPr>
          <a:lstStyle/>
          <a:p>
            <a:pPr marL="0" indent="0" algn="just">
              <a:lnSpc>
                <a:spcPct val="150000"/>
              </a:lnSpc>
              <a:spcAft>
                <a:spcPts val="800"/>
              </a:spcAft>
              <a:buNone/>
            </a:pPr>
            <a:r>
              <a:rPr lang="es-US" dirty="0">
                <a:latin typeface="Arial" panose="020B0604020202020204" pitchFamily="34" charset="0"/>
                <a:ea typeface="Calibri" panose="020F0502020204030204" pitchFamily="34" charset="0"/>
                <a:cs typeface="Times New Roman" panose="02020603050405020304" pitchFamily="18" charset="0"/>
              </a:rPr>
              <a:t>L</a:t>
            </a:r>
            <a:r>
              <a:rPr lang="es-US" dirty="0">
                <a:effectLst/>
                <a:latin typeface="Arial" panose="020B0604020202020204" pitchFamily="34" charset="0"/>
                <a:ea typeface="Calibri" panose="020F0502020204030204" pitchFamily="34" charset="0"/>
                <a:cs typeface="Times New Roman" panose="02020603050405020304" pitchFamily="18" charset="0"/>
              </a:rPr>
              <a:t>a crisis sanitaria por la pandemia del Covid-19, mostró que e</a:t>
            </a:r>
            <a:r>
              <a:rPr lang="es-MX" dirty="0">
                <a:effectLst/>
                <a:latin typeface="Arial" panose="020B0604020202020204" pitchFamily="34" charset="0"/>
                <a:ea typeface="Calibri" panose="020F0502020204030204" pitchFamily="34" charset="0"/>
                <a:cs typeface="Times New Roman" panose="02020603050405020304" pitchFamily="18" charset="0"/>
              </a:rPr>
              <a:t>l confinamiento obliga a las mujeres a estar encerradas con sus maltratadores.</a:t>
            </a:r>
          </a:p>
          <a:p>
            <a:pPr marL="0" indent="0" algn="just">
              <a:lnSpc>
                <a:spcPct val="150000"/>
              </a:lnSpc>
              <a:spcAft>
                <a:spcPts val="800"/>
              </a:spcAft>
              <a:buNone/>
            </a:pPr>
            <a:r>
              <a:rPr lang="es-MX" dirty="0">
                <a:latin typeface="Arial" panose="020B0604020202020204" pitchFamily="34" charset="0"/>
                <a:ea typeface="Calibri" panose="020F0502020204030204" pitchFamily="34" charset="0"/>
                <a:cs typeface="Times New Roman" panose="02020603050405020304" pitchFamily="18" charset="0"/>
              </a:rPr>
              <a:t>Los hogares se convirtieron en los espacios más peligrosos para muchas mujeres, niñas y niños.</a:t>
            </a:r>
          </a:p>
          <a:p>
            <a:pPr marL="0" indent="0" algn="just">
              <a:lnSpc>
                <a:spcPct val="100000"/>
              </a:lnSpc>
              <a:spcAft>
                <a:spcPts val="800"/>
              </a:spcAft>
              <a:buNone/>
            </a:pPr>
            <a:endParaRPr lang="es-MX"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0" name="Imagen 9">
            <a:extLst>
              <a:ext uri="{FF2B5EF4-FFF2-40B4-BE49-F238E27FC236}">
                <a16:creationId xmlns:a16="http://schemas.microsoft.com/office/drawing/2014/main" xmlns="" id="{9D2BF6DC-45D0-4A6B-A2F6-DAACDA4DA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60" y="1862064"/>
            <a:ext cx="4803142" cy="3981176"/>
          </a:xfrm>
          <a:prstGeom prst="rect">
            <a:avLst/>
          </a:prstGeom>
        </p:spPr>
      </p:pic>
    </p:spTree>
    <p:extLst>
      <p:ext uri="{BB962C8B-B14F-4D97-AF65-F5344CB8AC3E}">
        <p14:creationId xmlns:p14="http://schemas.microsoft.com/office/powerpoint/2010/main" val="1918811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B5716DE5-0D9B-4320-B3EB-7151AC31D35E}"/>
              </a:ext>
            </a:extLst>
          </p:cNvPr>
          <p:cNvSpPr>
            <a:spLocks noGrp="1"/>
          </p:cNvSpPr>
          <p:nvPr>
            <p:ph idx="1"/>
          </p:nvPr>
        </p:nvSpPr>
        <p:spPr>
          <a:xfrm>
            <a:off x="838199" y="1825625"/>
            <a:ext cx="6465849" cy="4351338"/>
          </a:xfrm>
        </p:spPr>
        <p:txBody>
          <a:bodyPr>
            <a:normAutofit/>
          </a:bodyPr>
          <a:lstStyle/>
          <a:p>
            <a:pPr marL="0" indent="0" algn="just">
              <a:lnSpc>
                <a:spcPct val="150000"/>
              </a:lnSpc>
              <a:buNone/>
            </a:pPr>
            <a:r>
              <a:rPr lang="es-MX" sz="40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Demostrando que la violencia es una pandemia… aún más cruel y peligrosa. </a:t>
            </a:r>
            <a:endParaRPr lang="es-BO" sz="40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Título 1">
            <a:extLst>
              <a:ext uri="{FF2B5EF4-FFF2-40B4-BE49-F238E27FC236}">
                <a16:creationId xmlns:a16="http://schemas.microsoft.com/office/drawing/2014/main" xmlns="" id="{C85EDCD8-5601-4D52-9531-963AE3FE3ADA}"/>
              </a:ext>
            </a:extLst>
          </p:cNvPr>
          <p:cNvSpPr>
            <a:spLocks noGrp="1"/>
          </p:cNvSpPr>
          <p:nvPr>
            <p:ph type="title"/>
          </p:nvPr>
        </p:nvSpPr>
        <p:spPr>
          <a:xfrm>
            <a:off x="3813716" y="365125"/>
            <a:ext cx="7540083" cy="1325563"/>
          </a:xfrm>
        </p:spPr>
        <p:txBody>
          <a:bodyPr/>
          <a:lstStyle/>
          <a:p>
            <a:pPr algn="ctr"/>
            <a:r>
              <a:rPr lang="es-MX" dirty="0">
                <a:solidFill>
                  <a:srgbClr val="A49CE5"/>
                </a:solidFill>
                <a:latin typeface="Eras Bold ITC" panose="020B0907030504020204" pitchFamily="34" charset="0"/>
              </a:rPr>
              <a:t>    Doble  pandemia</a:t>
            </a:r>
            <a:endParaRPr lang="es-BO" dirty="0">
              <a:solidFill>
                <a:srgbClr val="A49CE5"/>
              </a:solidFill>
              <a:latin typeface="Eras Bold ITC" panose="020B0907030504020204" pitchFamily="34" charset="0"/>
            </a:endParaRPr>
          </a:p>
        </p:txBody>
      </p:sp>
      <p:pic>
        <p:nvPicPr>
          <p:cNvPr id="5" name="Imagen 4">
            <a:extLst>
              <a:ext uri="{FF2B5EF4-FFF2-40B4-BE49-F238E27FC236}">
                <a16:creationId xmlns:a16="http://schemas.microsoft.com/office/drawing/2014/main" xmlns="" id="{51166FEF-788F-4073-948C-0DEC90795ED6}"/>
              </a:ext>
            </a:extLst>
          </p:cNvPr>
          <p:cNvPicPr>
            <a:picLocks noChangeAspect="1"/>
          </p:cNvPicPr>
          <p:nvPr/>
        </p:nvPicPr>
        <p:blipFill>
          <a:blip r:embed="rId2"/>
          <a:stretch>
            <a:fillRect/>
          </a:stretch>
        </p:blipFill>
        <p:spPr>
          <a:xfrm>
            <a:off x="7888320" y="2578488"/>
            <a:ext cx="3796761" cy="2958248"/>
          </a:xfrm>
          <a:prstGeom prst="rect">
            <a:avLst/>
          </a:prstGeom>
        </p:spPr>
      </p:pic>
    </p:spTree>
    <p:extLst>
      <p:ext uri="{BB962C8B-B14F-4D97-AF65-F5344CB8AC3E}">
        <p14:creationId xmlns:p14="http://schemas.microsoft.com/office/powerpoint/2010/main" val="1904931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88C465F0-E2E4-42CD-AA3D-FAF73D9449F0}"/>
              </a:ext>
            </a:extLst>
          </p:cNvPr>
          <p:cNvPicPr>
            <a:picLocks noChangeAspect="1"/>
          </p:cNvPicPr>
          <p:nvPr/>
        </p:nvPicPr>
        <p:blipFill rotWithShape="1">
          <a:blip r:embed="rId3">
            <a:clrChange>
              <a:clrFrom>
                <a:srgbClr val="EBF2F8"/>
              </a:clrFrom>
              <a:clrTo>
                <a:srgbClr val="EBF2F8">
                  <a:alpha val="0"/>
                </a:srgbClr>
              </a:clrTo>
            </a:clrChange>
            <a:extLst>
              <a:ext uri="{28A0092B-C50C-407E-A947-70E740481C1C}">
                <a14:useLocalDpi xmlns:a14="http://schemas.microsoft.com/office/drawing/2010/main" val="0"/>
              </a:ext>
            </a:extLst>
          </a:blip>
          <a:srcRect b="14344"/>
          <a:stretch/>
        </p:blipFill>
        <p:spPr>
          <a:xfrm>
            <a:off x="1416424" y="1500002"/>
            <a:ext cx="9287435" cy="5183559"/>
          </a:xfrm>
          <a:prstGeom prst="rect">
            <a:avLst/>
          </a:prstGeom>
        </p:spPr>
      </p:pic>
      <p:sp>
        <p:nvSpPr>
          <p:cNvPr id="7" name="Título 1">
            <a:extLst>
              <a:ext uri="{FF2B5EF4-FFF2-40B4-BE49-F238E27FC236}">
                <a16:creationId xmlns:a16="http://schemas.microsoft.com/office/drawing/2014/main" xmlns="" id="{E5364D51-2486-401A-AF39-4DA6DCDC4AE4}"/>
              </a:ext>
            </a:extLst>
          </p:cNvPr>
          <p:cNvSpPr>
            <a:spLocks noGrp="1"/>
          </p:cNvSpPr>
          <p:nvPr>
            <p:ph type="title"/>
          </p:nvPr>
        </p:nvSpPr>
        <p:spPr>
          <a:xfrm>
            <a:off x="8310567" y="304800"/>
            <a:ext cx="3548406" cy="731376"/>
          </a:xfrm>
        </p:spPr>
        <p:txBody>
          <a:bodyPr>
            <a:noAutofit/>
          </a:bodyPr>
          <a:lstStyle/>
          <a:p>
            <a:pPr algn="ctr"/>
            <a:r>
              <a:rPr lang="es-BO" sz="3600" dirty="0">
                <a:solidFill>
                  <a:srgbClr val="9B5C86"/>
                </a:solidFill>
                <a:latin typeface="Eras Bold ITC" panose="020B0907030504020204" pitchFamily="34" charset="0"/>
                <a:cs typeface="Arial" panose="020B0604020202020204" pitchFamily="34" charset="0"/>
              </a:rPr>
              <a:t>En Bolivia</a:t>
            </a:r>
            <a:endParaRPr lang="es-BO" sz="3600" dirty="0">
              <a:solidFill>
                <a:srgbClr val="A49CE5"/>
              </a:solidFill>
              <a:latin typeface="Eras Bold ITC" panose="020B0907030504020204" pitchFamily="34" charset="0"/>
            </a:endParaRPr>
          </a:p>
        </p:txBody>
      </p:sp>
    </p:spTree>
    <p:extLst>
      <p:ext uri="{BB962C8B-B14F-4D97-AF65-F5344CB8AC3E}">
        <p14:creationId xmlns:p14="http://schemas.microsoft.com/office/powerpoint/2010/main" val="876672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3C17438-6F5D-46E6-867B-8C7DCA586E34}"/>
              </a:ext>
            </a:extLst>
          </p:cNvPr>
          <p:cNvSpPr>
            <a:spLocks noGrp="1"/>
          </p:cNvSpPr>
          <p:nvPr>
            <p:ph type="title"/>
          </p:nvPr>
        </p:nvSpPr>
        <p:spPr>
          <a:xfrm>
            <a:off x="5514627" y="147936"/>
            <a:ext cx="6677373" cy="832726"/>
          </a:xfrm>
        </p:spPr>
        <p:txBody>
          <a:bodyPr>
            <a:noAutofit/>
          </a:bodyPr>
          <a:lstStyle/>
          <a:p>
            <a:pPr algn="ctr"/>
            <a:r>
              <a:rPr lang="es-BO" sz="3600" dirty="0">
                <a:solidFill>
                  <a:srgbClr val="9B5C86"/>
                </a:solidFill>
                <a:latin typeface="Eras Bold ITC" panose="020B0907030504020204" pitchFamily="34" charset="0"/>
                <a:cs typeface="Arial" panose="020B0604020202020204" pitchFamily="34" charset="0"/>
              </a:rPr>
              <a:t>En el municipio de La Paz</a:t>
            </a:r>
            <a:endParaRPr lang="es-BO" sz="3600" dirty="0">
              <a:solidFill>
                <a:srgbClr val="A49CE5"/>
              </a:solidFill>
              <a:latin typeface="Eras Bold ITC" panose="020B0907030504020204" pitchFamily="34" charset="0"/>
            </a:endParaRPr>
          </a:p>
        </p:txBody>
      </p:sp>
    </p:spTree>
    <p:extLst>
      <p:ext uri="{BB962C8B-B14F-4D97-AF65-F5344CB8AC3E}">
        <p14:creationId xmlns:p14="http://schemas.microsoft.com/office/powerpoint/2010/main" val="155911572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1605</TotalTime>
  <Words>448</Words>
  <Application>Microsoft Office PowerPoint</Application>
  <PresentationFormat>Panorámica</PresentationFormat>
  <Paragraphs>114</Paragraphs>
  <Slides>22</Slides>
  <Notes>7</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22</vt:i4>
      </vt:variant>
    </vt:vector>
  </HeadingPairs>
  <TitlesOfParts>
    <vt:vector size="29" baseType="lpstr">
      <vt:lpstr>Arial</vt:lpstr>
      <vt:lpstr>Arial Black</vt:lpstr>
      <vt:lpstr>Calibri</vt:lpstr>
      <vt:lpstr>Calibri Light</vt:lpstr>
      <vt:lpstr>Eras Bold ITC</vt:lpstr>
      <vt:lpstr>Times New Roman</vt:lpstr>
      <vt:lpstr>Tema de Office</vt:lpstr>
      <vt:lpstr>Presentación de PowerPoint</vt:lpstr>
      <vt:lpstr>La Paz </vt:lpstr>
      <vt:lpstr>Presentación de PowerPoint</vt:lpstr>
      <vt:lpstr>    La Gestión Municipal…</vt:lpstr>
      <vt:lpstr>    Un municipio con enfoque de  género </vt:lpstr>
      <vt:lpstr>    Doble  pandemia</vt:lpstr>
      <vt:lpstr>    Doble  pandemia</vt:lpstr>
      <vt:lpstr>En Bolivia</vt:lpstr>
      <vt:lpstr>En el municipio de La Paz</vt:lpstr>
      <vt:lpstr>    Enfoque sistémico en contra de la violencia</vt:lpstr>
      <vt:lpstr>    Y nos volvimos activar…</vt:lpstr>
      <vt:lpstr>    Plan de Acción en este tiempo …</vt:lpstr>
      <vt:lpstr>Presentación de PowerPoint</vt:lpstr>
      <vt:lpstr>Presentación de PowerPoint</vt:lpstr>
      <vt:lpstr> Campaña de cultura ciudadana</vt:lpstr>
      <vt:lpstr>Presentación de PowerPoint</vt:lpstr>
      <vt:lpstr> RED DE APOYO – ESCUCHA SOLIDARIA    LÍNEA GRATUITA: 800 14 4900   </vt:lpstr>
      <vt:lpstr>Presentación de PowerPoint</vt:lpstr>
      <vt:lpstr>Presentación de PowerPoint</vt:lpstr>
      <vt:lpstr>Presentación de PowerPoint</vt:lpstr>
      <vt:lpstr>Presentación de PowerPoint</vt:lpstr>
      <vt:lpstr>¡GRACIAS!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Cuenta Microsoft</dc:creator>
  <cp:lastModifiedBy>LUNA</cp:lastModifiedBy>
  <cp:revision>98</cp:revision>
  <dcterms:created xsi:type="dcterms:W3CDTF">2020-07-30T21:19:27Z</dcterms:created>
  <dcterms:modified xsi:type="dcterms:W3CDTF">2020-08-17T01:21:09Z</dcterms:modified>
</cp:coreProperties>
</file>